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99" r:id="rId5"/>
    <p:sldId id="300" r:id="rId6"/>
    <p:sldId id="301" r:id="rId7"/>
    <p:sldId id="302" r:id="rId8"/>
    <p:sldId id="303" r:id="rId9"/>
    <p:sldId id="304" r:id="rId10"/>
    <p:sldId id="257" r:id="rId11"/>
    <p:sldId id="258" r:id="rId12"/>
    <p:sldId id="259" r:id="rId13"/>
    <p:sldId id="26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61" r:id="rId31"/>
    <p:sldId id="262" r:id="rId32"/>
    <p:sldId id="263" r:id="rId33"/>
    <p:sldId id="264" r:id="rId34"/>
    <p:sldId id="265" r:id="rId35"/>
    <p:sldId id="284" r:id="rId36"/>
    <p:sldId id="285" r:id="rId37"/>
    <p:sldId id="286" r:id="rId38"/>
    <p:sldId id="287" r:id="rId39"/>
    <p:sldId id="288" r:id="rId40"/>
    <p:sldId id="289" r:id="rId41"/>
    <p:sldId id="320" r:id="rId42"/>
    <p:sldId id="295" r:id="rId43"/>
    <p:sldId id="290" r:id="rId44"/>
    <p:sldId id="291" r:id="rId45"/>
    <p:sldId id="292" r:id="rId46"/>
    <p:sldId id="293" r:id="rId47"/>
    <p:sldId id="294" r:id="rId48"/>
    <p:sldId id="296" r:id="rId49"/>
    <p:sldId id="297" r:id="rId50"/>
    <p:sldId id="298" r:id="rId51"/>
    <p:sldId id="305" r:id="rId52"/>
    <p:sldId id="306" r:id="rId53"/>
    <p:sldId id="307" r:id="rId54"/>
    <p:sldId id="308" r:id="rId55"/>
    <p:sldId id="318" r:id="rId56"/>
    <p:sldId id="310" r:id="rId57"/>
    <p:sldId id="309" r:id="rId58"/>
    <p:sldId id="312" r:id="rId59"/>
    <p:sldId id="319" r:id="rId60"/>
    <p:sldId id="313" r:id="rId61"/>
    <p:sldId id="314" r:id="rId62"/>
    <p:sldId id="311" r:id="rId63"/>
    <p:sldId id="315" r:id="rId64"/>
    <p:sldId id="316" r:id="rId65"/>
    <p:sldId id="31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9761-0F8E-40BB-A095-40F21D5DF10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D16FE-7CD0-4462-8D57-FEF82DC5D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HORMONE ACTION AND SIGNAL TRANSDUCTION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AMINA TARIQ</a:t>
            </a:r>
          </a:p>
          <a:p>
            <a:r>
              <a:rPr lang="en-US" dirty="0" smtClean="0"/>
              <a:t>BIOCHEMISTRY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Homeostatic adaptations by an organism are in large part accomplished through </a:t>
            </a:r>
            <a:r>
              <a:rPr lang="en-US" u="sng" dirty="0" smtClean="0"/>
              <a:t>alterations of the activity and amount of proteins.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Hormones provide a major means of facilitating these changes.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Hormone –receptor interaction  </a:t>
            </a:r>
            <a:r>
              <a:rPr lang="en-US" dirty="0" smtClean="0"/>
              <a:t>occurs that results in the </a:t>
            </a:r>
            <a:r>
              <a:rPr lang="en-US" u="sng" dirty="0" smtClean="0"/>
              <a:t>generation of an intracellular signal.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Intracellular signal can either regulate the activity of a </a:t>
            </a:r>
            <a:r>
              <a:rPr lang="en-US" dirty="0" smtClean="0">
                <a:solidFill>
                  <a:srgbClr val="FFC000"/>
                </a:solidFill>
              </a:rPr>
              <a:t>select set of genes</a:t>
            </a:r>
            <a:r>
              <a:rPr lang="en-US" dirty="0" smtClean="0"/>
              <a:t>, leading to alteration in the amount of certain proteins in the target cell.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 this signal affect the activity of </a:t>
            </a:r>
            <a:r>
              <a:rPr lang="en-US" dirty="0" smtClean="0">
                <a:solidFill>
                  <a:srgbClr val="FFC000"/>
                </a:solidFill>
              </a:rPr>
              <a:t>specific proteins</a:t>
            </a:r>
            <a:r>
              <a:rPr lang="en-US" dirty="0" smtClean="0"/>
              <a:t> including enzymes, transporter or channel proteins.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signal can influence the </a:t>
            </a:r>
            <a:r>
              <a:rPr lang="en-US" u="sng" dirty="0" smtClean="0"/>
              <a:t>location of proteins </a:t>
            </a:r>
            <a:r>
              <a:rPr lang="en-US" dirty="0" smtClean="0"/>
              <a:t>in the cell and can </a:t>
            </a:r>
            <a:r>
              <a:rPr lang="en-US" u="sng" dirty="0" smtClean="0"/>
              <a:t>affect their general processes </a:t>
            </a:r>
            <a:r>
              <a:rPr lang="en-US" dirty="0" smtClean="0"/>
              <a:t>such as: Protein synthesis, cell growth and replication through effects on gene expression.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 signaling molecules e.g. interleukins, growth factors, cytokines and metabolites use some of the general mechanisms and signaling pathways.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Excess, deficiency or inappropriate production </a:t>
            </a:r>
            <a:r>
              <a:rPr lang="en-US" dirty="0" smtClean="0"/>
              <a:t>and release of these hormones and regulatory molecules are major causes of disease.</a:t>
            </a:r>
          </a:p>
          <a:p>
            <a:endParaRPr lang="en-US" dirty="0"/>
          </a:p>
          <a:p>
            <a:r>
              <a:rPr lang="en-US" dirty="0" smtClean="0"/>
              <a:t>Many </a:t>
            </a:r>
            <a:r>
              <a:rPr lang="en-US" u="sng" dirty="0" err="1" smtClean="0"/>
              <a:t>pharmcotherapeutic</a:t>
            </a:r>
            <a:r>
              <a:rPr lang="en-US" u="sng" dirty="0" smtClean="0"/>
              <a:t> agents </a:t>
            </a:r>
            <a:r>
              <a:rPr lang="en-US" dirty="0" smtClean="0"/>
              <a:t>are aimed at influencing these pathways.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 are present in very low concentrations in the extracellular fluid, generally in the </a:t>
            </a:r>
            <a:r>
              <a:rPr lang="en-US" dirty="0" err="1" smtClean="0"/>
              <a:t>atto</a:t>
            </a:r>
            <a:r>
              <a:rPr lang="en-US" dirty="0" smtClean="0"/>
              <a:t> (10</a:t>
            </a:r>
            <a:r>
              <a:rPr lang="en-US" smtClean="0"/>
              <a:t>ˉ</a:t>
            </a:r>
            <a:r>
              <a:rPr lang="en-US" baseline="30000" smtClean="0"/>
              <a:t>18</a:t>
            </a:r>
            <a:r>
              <a:rPr lang="en-US" smtClean="0"/>
              <a:t> </a:t>
            </a:r>
            <a:r>
              <a:rPr lang="en-US" dirty="0" smtClean="0"/>
              <a:t>) to </a:t>
            </a:r>
            <a:r>
              <a:rPr lang="en-US" dirty="0" err="1" smtClean="0"/>
              <a:t>nanomolar</a:t>
            </a:r>
            <a:r>
              <a:rPr lang="en-US" dirty="0" smtClean="0"/>
              <a:t> (10</a:t>
            </a:r>
            <a:r>
              <a:rPr lang="en-US" baseline="30000" dirty="0" smtClean="0"/>
              <a:t>ˉ9</a:t>
            </a:r>
            <a:r>
              <a:rPr lang="en-US" dirty="0" smtClean="0"/>
              <a:t> ) range.</a:t>
            </a:r>
          </a:p>
          <a:p>
            <a:endParaRPr lang="en-US" dirty="0"/>
          </a:p>
          <a:p>
            <a:r>
              <a:rPr lang="en-US" dirty="0" smtClean="0"/>
              <a:t>Other molecules are present in </a:t>
            </a:r>
            <a:r>
              <a:rPr lang="en-US" dirty="0" err="1" smtClean="0"/>
              <a:t>millimoles</a:t>
            </a:r>
            <a:r>
              <a:rPr lang="en-US" dirty="0" smtClean="0"/>
              <a:t> and micromoles range.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cells have to distinguish between hormones and other substances.</a:t>
            </a:r>
          </a:p>
          <a:p>
            <a:endParaRPr lang="en-US" dirty="0"/>
          </a:p>
          <a:p>
            <a:r>
              <a:rPr lang="en-US" dirty="0" smtClean="0"/>
              <a:t>This high degree of recognition is provided by cell associated recognition molecules called </a:t>
            </a:r>
            <a:r>
              <a:rPr lang="en-US" dirty="0" smtClean="0">
                <a:solidFill>
                  <a:srgbClr val="FFC000"/>
                </a:solidFill>
              </a:rPr>
              <a:t>Receptors.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 initiate their biologic effects by binding to specific receptors.</a:t>
            </a:r>
          </a:p>
          <a:p>
            <a:endParaRPr lang="en-US" dirty="0"/>
          </a:p>
          <a:p>
            <a:r>
              <a:rPr lang="en-US" dirty="0" smtClean="0"/>
              <a:t>A target cell is defined by its ability to selectively  bind a given hormone to its cognate receptor.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have at least two functional domains.</a:t>
            </a:r>
          </a:p>
          <a:p>
            <a:r>
              <a:rPr lang="en-US" dirty="0" smtClean="0"/>
              <a:t>A recognition domain – it binds to the hormone </a:t>
            </a:r>
            <a:r>
              <a:rPr lang="en-US" dirty="0" err="1" smtClean="0"/>
              <a:t>ligand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Second region –that generates a signal when the hormone binds to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dual function of binding and coupling        ( signal generation) ultimately defines a receptor.</a:t>
            </a:r>
          </a:p>
          <a:p>
            <a:r>
              <a:rPr lang="en-US" dirty="0" smtClean="0"/>
              <a:t>It is the coupling of hormone binding to signal transduction called, </a:t>
            </a:r>
            <a:r>
              <a:rPr lang="en-US" dirty="0" smtClean="0">
                <a:solidFill>
                  <a:srgbClr val="FFC000"/>
                </a:solidFill>
              </a:rPr>
              <a:t>receptor – </a:t>
            </a:r>
            <a:r>
              <a:rPr lang="en-US" dirty="0" err="1" smtClean="0">
                <a:solidFill>
                  <a:srgbClr val="FFC000"/>
                </a:solidFill>
              </a:rPr>
              <a:t>effector</a:t>
            </a:r>
            <a:r>
              <a:rPr lang="en-US" dirty="0" smtClean="0">
                <a:solidFill>
                  <a:srgbClr val="FFC000"/>
                </a:solidFill>
              </a:rPr>
              <a:t> coupling.</a:t>
            </a:r>
          </a:p>
          <a:p>
            <a:r>
              <a:rPr lang="en-US" dirty="0" smtClean="0"/>
              <a:t>This is the first step in the amplification of hormonal response.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dual purpose also distinguishes the receptor from the plasma protein that also bind hormone but do not generate signal.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Survival of a multicellular organism depends on their ability to adapt to the constantly changing environment.</a:t>
            </a:r>
          </a:p>
          <a:p>
            <a:r>
              <a:rPr lang="en-US" dirty="0" smtClean="0"/>
              <a:t>Intercellular communication mechanisms are necessary for this adaptation.</a:t>
            </a:r>
          </a:p>
          <a:p>
            <a:r>
              <a:rPr lang="en-US" dirty="0" smtClean="0"/>
              <a:t>Nervous system and endocrine system provide this  intercellular, organism- wide communication.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Nature of Receptor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proteins.</a:t>
            </a:r>
          </a:p>
          <a:p>
            <a:r>
              <a:rPr lang="en-US" dirty="0" smtClean="0"/>
              <a:t>Several classes of peptide receptors have been identified.</a:t>
            </a:r>
          </a:p>
          <a:p>
            <a:r>
              <a:rPr lang="en-US" dirty="0" smtClean="0"/>
              <a:t>EXAMPLES: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Insulin receptor: It is a </a:t>
            </a:r>
            <a:r>
              <a:rPr lang="en-US" dirty="0" err="1" smtClean="0"/>
              <a:t>heterotetramer</a:t>
            </a:r>
            <a:r>
              <a:rPr lang="en-US" dirty="0" smtClean="0"/>
              <a:t>  composed of two different protein subunits(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 ).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n-US" dirty="0" smtClean="0"/>
              <a:t> subunit bind the insulin and </a:t>
            </a:r>
            <a:r>
              <a:rPr lang="el-GR" dirty="0" smtClean="0"/>
              <a:t>β</a:t>
            </a:r>
            <a:r>
              <a:rPr lang="en-US" dirty="0" smtClean="0"/>
              <a:t> subunit span the membrane. It has got intrinsic tyrosine kinase activity (IGF-1 and EGF- similar receptor) .</a:t>
            </a:r>
          </a:p>
          <a:p>
            <a:endParaRPr lang="en-US" dirty="0"/>
          </a:p>
          <a:p>
            <a:r>
              <a:rPr lang="en-US" dirty="0" smtClean="0"/>
              <a:t>Polypeptide hormones &amp; catecholamine's transduce signals through G- proteins that have seven domains spaning the membrane.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Hormones can be classified according to:</a:t>
            </a:r>
          </a:p>
          <a:p>
            <a:r>
              <a:rPr lang="en-US" dirty="0" smtClean="0"/>
              <a:t>Chemical composition</a:t>
            </a:r>
          </a:p>
          <a:p>
            <a:r>
              <a:rPr lang="en-US" dirty="0" smtClean="0"/>
              <a:t>Solubility properties</a:t>
            </a:r>
          </a:p>
          <a:p>
            <a:r>
              <a:rPr lang="en-US" dirty="0" smtClean="0"/>
              <a:t>Location of receptors</a:t>
            </a:r>
          </a:p>
          <a:p>
            <a:r>
              <a:rPr lang="en-US" dirty="0" smtClean="0"/>
              <a:t>Nature of signal used to mediate hormonal action within the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Hormones by 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classification is based on the </a:t>
            </a:r>
            <a:r>
              <a:rPr lang="en-US" dirty="0" smtClean="0">
                <a:solidFill>
                  <a:srgbClr val="FFC000"/>
                </a:solidFill>
              </a:rPr>
              <a:t>location of rece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 smtClean="0">
                <a:solidFill>
                  <a:srgbClr val="FFC000"/>
                </a:solidFill>
              </a:rPr>
              <a:t>tors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C000"/>
                </a:solidFill>
              </a:rPr>
              <a:t>nature of signal produced;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en-US" u="sng" dirty="0" smtClean="0"/>
              <a:t>Hormones that bind to intracellular receptors:</a:t>
            </a:r>
          </a:p>
          <a:p>
            <a:pPr marL="571500" indent="-571500">
              <a:buNone/>
            </a:pPr>
            <a:r>
              <a:rPr lang="en-US" dirty="0" smtClean="0"/>
              <a:t>Androgens</a:t>
            </a:r>
          </a:p>
          <a:p>
            <a:pPr marL="571500" indent="-571500">
              <a:buNone/>
            </a:pPr>
            <a:r>
              <a:rPr lang="en-US" dirty="0" err="1" smtClean="0"/>
              <a:t>Calcitriol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Estrogens</a:t>
            </a:r>
          </a:p>
          <a:p>
            <a:pPr marL="571500" indent="-571500">
              <a:buNone/>
            </a:pPr>
            <a:r>
              <a:rPr lang="en-US" dirty="0" err="1" smtClean="0"/>
              <a:t>Progestins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Retinoic acid</a:t>
            </a:r>
          </a:p>
          <a:p>
            <a:pPr marL="571500" indent="-571500">
              <a:buNone/>
            </a:pPr>
            <a:r>
              <a:rPr lang="en-US" dirty="0" err="1" smtClean="0"/>
              <a:t>Glucocorticoids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err="1" smtClean="0"/>
              <a:t>Mineralocorticoids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Thyroid hormones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II. </a:t>
            </a:r>
            <a:r>
              <a:rPr lang="en-US" u="sng" dirty="0" smtClean="0"/>
              <a:t>Hormones that bind to cell surface receptors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Second messenger is </a:t>
            </a:r>
            <a:r>
              <a:rPr lang="en-US" b="1" dirty="0" err="1" smtClean="0">
                <a:solidFill>
                  <a:srgbClr val="FFC000"/>
                </a:solidFill>
              </a:rPr>
              <a:t>cAMP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 adrenergic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l-GR" dirty="0" smtClean="0"/>
              <a:t>β</a:t>
            </a:r>
            <a:r>
              <a:rPr lang="en-US" dirty="0" smtClean="0"/>
              <a:t>- adrenergic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marL="514350" indent="-514350">
              <a:buNone/>
            </a:pPr>
            <a:r>
              <a:rPr lang="en-US" baseline="-25000" dirty="0"/>
              <a:t>  </a:t>
            </a:r>
            <a:r>
              <a:rPr lang="en-US" dirty="0" smtClean="0"/>
              <a:t>ACTH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ADH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err="1" smtClean="0"/>
              <a:t>Calcitonin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FSH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LH</a:t>
            </a:r>
          </a:p>
          <a:p>
            <a:pPr marL="514350" indent="-514350">
              <a:buNone/>
            </a:pPr>
            <a:r>
              <a:rPr lang="en-US" dirty="0" smtClean="0"/>
              <a:t>PTH</a:t>
            </a:r>
          </a:p>
          <a:p>
            <a:pPr marL="514350" indent="-514350">
              <a:buNone/>
            </a:pPr>
            <a:r>
              <a:rPr lang="en-US" dirty="0" smtClean="0"/>
              <a:t>TSH</a:t>
            </a:r>
          </a:p>
          <a:p>
            <a:pPr marL="514350" indent="-514350">
              <a:buNone/>
            </a:pPr>
            <a:r>
              <a:rPr lang="en-US" dirty="0" smtClean="0"/>
              <a:t>Glucagon</a:t>
            </a:r>
          </a:p>
          <a:p>
            <a:pPr marL="514350" indent="-514350">
              <a:buNone/>
            </a:pPr>
            <a:r>
              <a:rPr lang="en-US" dirty="0" err="1" smtClean="0"/>
              <a:t>Somatostatin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B. Second messenger is </a:t>
            </a:r>
            <a:r>
              <a:rPr lang="en-US" b="1" dirty="0" err="1" smtClean="0">
                <a:solidFill>
                  <a:srgbClr val="FFC000"/>
                </a:solidFill>
              </a:rPr>
              <a:t>cGMP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natriuretic</a:t>
            </a:r>
            <a:r>
              <a:rPr lang="en-US" dirty="0" smtClean="0"/>
              <a:t> factor</a:t>
            </a:r>
          </a:p>
          <a:p>
            <a:pPr>
              <a:buNone/>
            </a:pPr>
            <a:r>
              <a:rPr lang="en-US" dirty="0" smtClean="0"/>
              <a:t>Nitric oxide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.</a:t>
            </a:r>
            <a:r>
              <a:rPr lang="en-US" b="1" dirty="0" smtClean="0"/>
              <a:t> Second messenger is </a:t>
            </a:r>
            <a:r>
              <a:rPr lang="en-US" b="1" dirty="0" smtClean="0">
                <a:solidFill>
                  <a:srgbClr val="FFC000"/>
                </a:solidFill>
              </a:rPr>
              <a:t>calcium or </a:t>
            </a:r>
            <a:r>
              <a:rPr lang="en-US" b="1" dirty="0" err="1" smtClean="0">
                <a:solidFill>
                  <a:srgbClr val="FFC000"/>
                </a:solidFill>
              </a:rPr>
              <a:t>phosphatidylinositol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</a:p>
          <a:p>
            <a:pPr algn="just">
              <a:buNone/>
            </a:pPr>
            <a:r>
              <a:rPr lang="en-US" dirty="0" smtClean="0"/>
              <a:t>Acetylcholine</a:t>
            </a:r>
          </a:p>
          <a:p>
            <a:pPr algn="just">
              <a:buNone/>
            </a:pPr>
            <a:r>
              <a:rPr lang="en-US" dirty="0" err="1" smtClean="0"/>
              <a:t>Angiotensin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Gastrin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TRH</a:t>
            </a:r>
          </a:p>
          <a:p>
            <a:pPr algn="just">
              <a:buNone/>
            </a:pPr>
            <a:r>
              <a:rPr lang="en-US" dirty="0" err="1" smtClean="0"/>
              <a:t>Oxytocin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ADH</a:t>
            </a:r>
          </a:p>
          <a:p>
            <a:pPr algn="just">
              <a:buNone/>
            </a:pPr>
            <a:r>
              <a:rPr lang="en-US" dirty="0" smtClean="0"/>
              <a:t>PDGF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D. Second messenger is a </a:t>
            </a:r>
            <a:r>
              <a:rPr lang="en-US" b="1" dirty="0" smtClean="0">
                <a:solidFill>
                  <a:srgbClr val="FFC000"/>
                </a:solidFill>
              </a:rPr>
              <a:t>Kinase or </a:t>
            </a:r>
            <a:r>
              <a:rPr lang="en-US" b="1" dirty="0" err="1" smtClean="0">
                <a:solidFill>
                  <a:srgbClr val="FFC000"/>
                </a:solidFill>
              </a:rPr>
              <a:t>Phosphatese</a:t>
            </a:r>
            <a:r>
              <a:rPr lang="en-US" b="1" dirty="0" smtClean="0">
                <a:solidFill>
                  <a:srgbClr val="FFC000"/>
                </a:solidFill>
              </a:rPr>
              <a:t> cascade:</a:t>
            </a:r>
          </a:p>
          <a:p>
            <a:pPr>
              <a:buNone/>
            </a:pPr>
            <a:r>
              <a:rPr lang="en-US" dirty="0" smtClean="0"/>
              <a:t>Erythropoietin</a:t>
            </a:r>
          </a:p>
          <a:p>
            <a:pPr>
              <a:buNone/>
            </a:pPr>
            <a:r>
              <a:rPr lang="en-US" dirty="0" smtClean="0"/>
              <a:t>GH</a:t>
            </a:r>
          </a:p>
          <a:p>
            <a:pPr>
              <a:buNone/>
            </a:pPr>
            <a:r>
              <a:rPr lang="en-US" dirty="0" smtClean="0"/>
              <a:t>IGF I-II</a:t>
            </a:r>
          </a:p>
          <a:p>
            <a:pPr>
              <a:buNone/>
            </a:pPr>
            <a:r>
              <a:rPr lang="en-US" dirty="0" smtClean="0"/>
              <a:t>PDGF</a:t>
            </a:r>
          </a:p>
          <a:p>
            <a:pPr>
              <a:buNone/>
            </a:pPr>
            <a:r>
              <a:rPr lang="en-US" dirty="0" err="1" smtClean="0"/>
              <a:t>Prolactin</a:t>
            </a:r>
            <a:endParaRPr lang="en-US" dirty="0"/>
          </a:p>
          <a:p>
            <a:pPr>
              <a:buNone/>
            </a:pPr>
            <a:r>
              <a:rPr lang="en-US" dirty="0" smtClean="0"/>
              <a:t>EDGF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hormone is a </a:t>
            </a:r>
            <a:r>
              <a:rPr lang="en-US" dirty="0"/>
              <a:t>G</a:t>
            </a:r>
            <a:r>
              <a:rPr lang="en-US" dirty="0" smtClean="0"/>
              <a:t>reek term that means to arouse to activity.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Hormone </a:t>
            </a:r>
            <a:r>
              <a:rPr lang="en-US" dirty="0" smtClean="0"/>
              <a:t>is defined as a substance that is synthesized in one organ and transported by the circulatory system to act on another tissue.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steps involved  in producing a coordinated response to a particular stimulus are: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Recognition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Hormone release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Signal generation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Recognition - of stimulus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Release of hormones- group I or group II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Signal generation – Group I(hormone- receptor complex)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Group II (many different signals)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Effects- Group I (Gene transcription)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Group II ( gene transcription, channels &amp; transporters, Protein translocation, Protein modification)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</a:t>
            </a:r>
            <a:r>
              <a:rPr lang="en-US" dirty="0" err="1" smtClean="0"/>
              <a:t>organismic</a:t>
            </a:r>
            <a:r>
              <a:rPr lang="en-US" dirty="0" smtClean="0"/>
              <a:t> level the recognition involves the nervous system and the special senses.</a:t>
            </a:r>
          </a:p>
          <a:p>
            <a:r>
              <a:rPr lang="en-US" dirty="0" smtClean="0"/>
              <a:t>At the cellular level it involves physiochemical factors such as: pH, O</a:t>
            </a:r>
            <a:r>
              <a:rPr lang="en-US" baseline="-25000" dirty="0" smtClean="0"/>
              <a:t>2</a:t>
            </a:r>
            <a:r>
              <a:rPr lang="en-US" dirty="0" smtClean="0"/>
              <a:t> tension, temperature, nutrient supply, noxious metabolites and </a:t>
            </a:r>
            <a:r>
              <a:rPr lang="en-US" dirty="0" err="1" smtClean="0"/>
              <a:t>osmolarity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Autocrine</a:t>
            </a:r>
            <a:r>
              <a:rPr lang="en-US" dirty="0" smtClean="0"/>
              <a:t> signaling</a:t>
            </a:r>
          </a:p>
          <a:p>
            <a:r>
              <a:rPr lang="en-US" dirty="0" err="1" smtClean="0"/>
              <a:t>Paracrine</a:t>
            </a:r>
            <a:r>
              <a:rPr lang="en-US" dirty="0" smtClean="0"/>
              <a:t> signaling</a:t>
            </a:r>
          </a:p>
          <a:p>
            <a:r>
              <a:rPr lang="en-US" dirty="0" smtClean="0"/>
              <a:t>Endocrine signaling</a:t>
            </a:r>
          </a:p>
          <a:p>
            <a:r>
              <a:rPr lang="en-US" dirty="0" smtClean="0"/>
              <a:t>Direct signaling</a:t>
            </a:r>
          </a:p>
          <a:p>
            <a:r>
              <a:rPr lang="en-US" dirty="0" smtClean="0"/>
              <a:t>Synaptic signaling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FEATURES OF HORMONE CLASSES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TYPES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Steroids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2. Solubility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Lipophilic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GROUP 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Polypeptides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Proteins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Glycoproteins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Catecholamines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Hydrophilic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Transport proteins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Yes</a:t>
            </a:r>
          </a:p>
          <a:p>
            <a:pPr>
              <a:buNone/>
            </a:pPr>
            <a:r>
              <a:rPr lang="en-US" dirty="0" smtClean="0"/>
              <a:t>4. Plasma half life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Long(hrs-days) </a:t>
            </a:r>
          </a:p>
          <a:p>
            <a:pPr>
              <a:buNone/>
            </a:pPr>
            <a:r>
              <a:rPr lang="en-US" dirty="0" smtClean="0"/>
              <a:t>5. Receptor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Intracellular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Short(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Plasma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6.Mediators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Receptor -hormone complex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cAMP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cGMP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Ca/</a:t>
            </a:r>
            <a:r>
              <a:rPr lang="en-US" dirty="0" err="1" smtClean="0"/>
              <a:t>phosphoinositol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Kinase cascade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GENERATION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GROUP I HORMONES:</a:t>
            </a:r>
          </a:p>
          <a:p>
            <a:r>
              <a:rPr lang="en-US" dirty="0" smtClean="0"/>
              <a:t>Group I hormones are </a:t>
            </a:r>
            <a:r>
              <a:rPr lang="en-US" dirty="0" err="1" smtClean="0"/>
              <a:t>lipophilic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diffuse through the plasma membrane of all cells and they encounter their receptors </a:t>
            </a:r>
            <a:r>
              <a:rPr lang="en-US" dirty="0" err="1" smtClean="0"/>
              <a:t>intracellularly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receptors can be located in the </a:t>
            </a:r>
            <a:r>
              <a:rPr lang="en-US" dirty="0" smtClean="0">
                <a:solidFill>
                  <a:srgbClr val="FFC000"/>
                </a:solidFill>
              </a:rPr>
              <a:t>cytoplasm</a:t>
            </a:r>
            <a:r>
              <a:rPr lang="en-US" dirty="0" smtClean="0"/>
              <a:t> or in the </a:t>
            </a:r>
            <a:r>
              <a:rPr lang="en-US" dirty="0" smtClean="0">
                <a:solidFill>
                  <a:srgbClr val="FFC000"/>
                </a:solidFill>
              </a:rPr>
              <a:t>nucleus</a:t>
            </a:r>
            <a:r>
              <a:rPr lang="en-US" dirty="0" smtClean="0"/>
              <a:t> of target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 –receptor complex first undergoes activation reaction.</a:t>
            </a:r>
          </a:p>
          <a:p>
            <a:r>
              <a:rPr lang="en-US" dirty="0" smtClean="0"/>
              <a:t>Activation reaction occurs by at least two mechanisms:</a:t>
            </a:r>
          </a:p>
          <a:p>
            <a:r>
              <a:rPr lang="en-US" dirty="0" smtClean="0"/>
              <a:t>For example: 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1. </a:t>
            </a:r>
            <a:r>
              <a:rPr lang="en-US" dirty="0" err="1" smtClean="0"/>
              <a:t>Glucocorticoids</a:t>
            </a:r>
            <a:r>
              <a:rPr lang="en-US" dirty="0" smtClean="0"/>
              <a:t>  diffuse across the plasma membrane and encounter their cognate receptors in the </a:t>
            </a:r>
            <a:r>
              <a:rPr lang="en-US" dirty="0" smtClean="0">
                <a:solidFill>
                  <a:srgbClr val="FFC000"/>
                </a:solidFill>
              </a:rPr>
              <a:t>cytoplasm </a:t>
            </a:r>
            <a:r>
              <a:rPr lang="en-US" dirty="0" smtClean="0"/>
              <a:t>of target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cytoplasm these receptors are attached to heat shock proteins 90 (hsp90).</a:t>
            </a:r>
          </a:p>
          <a:p>
            <a:r>
              <a:rPr lang="en-US" dirty="0" err="1" smtClean="0"/>
              <a:t>Ligand</a:t>
            </a:r>
            <a:r>
              <a:rPr lang="en-US" dirty="0" smtClean="0"/>
              <a:t> (hormone) –receptor binding results in the conformational  change in the receptor.</a:t>
            </a:r>
          </a:p>
          <a:p>
            <a:r>
              <a:rPr lang="en-US" dirty="0" smtClean="0"/>
              <a:t>This binding of hormone results in the dissociation of hsp90.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 are chemically diverse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Cholesterol derived Hormones- </a:t>
            </a:r>
            <a:r>
              <a:rPr lang="en-US" dirty="0" err="1" smtClean="0"/>
              <a:t>Glucocorticoids</a:t>
            </a:r>
            <a:r>
              <a:rPr lang="en-US" dirty="0" smtClean="0"/>
              <a:t>, </a:t>
            </a:r>
            <a:r>
              <a:rPr lang="en-US" dirty="0" err="1" smtClean="0"/>
              <a:t>mineralocorticoids</a:t>
            </a:r>
            <a:r>
              <a:rPr lang="en-US" dirty="0" smtClean="0"/>
              <a:t>, estrogens, </a:t>
            </a:r>
            <a:r>
              <a:rPr lang="en-US" dirty="0" err="1" smtClean="0"/>
              <a:t>Progestins</a:t>
            </a:r>
            <a:r>
              <a:rPr lang="en-US" dirty="0" smtClean="0"/>
              <a:t>, 1,25 (OH)</a:t>
            </a:r>
            <a:r>
              <a:rPr lang="en-US" baseline="-25000" dirty="0" smtClean="0"/>
              <a:t>2</a:t>
            </a:r>
            <a:r>
              <a:rPr lang="en-US" dirty="0" smtClean="0"/>
              <a:t>-D</a:t>
            </a:r>
            <a:r>
              <a:rPr lang="en-US" baseline="-25000" dirty="0" smtClean="0"/>
              <a:t>3</a:t>
            </a:r>
            <a:r>
              <a:rPr lang="en-US" dirty="0" smtClean="0"/>
              <a:t> .</a:t>
            </a:r>
          </a:p>
          <a:p>
            <a:r>
              <a:rPr lang="en-US" dirty="0" smtClean="0"/>
              <a:t>Steroid hormone can be the precursor of another hormone e.g. Progesterone is the precursor of </a:t>
            </a:r>
            <a:r>
              <a:rPr lang="en-US" dirty="0" err="1" smtClean="0"/>
              <a:t>Mineralocorticoids</a:t>
            </a:r>
            <a:r>
              <a:rPr lang="en-US" dirty="0" smtClean="0"/>
              <a:t>, </a:t>
            </a:r>
            <a:r>
              <a:rPr lang="en-US" dirty="0" err="1" smtClean="0"/>
              <a:t>Glucocorticoids</a:t>
            </a:r>
            <a:r>
              <a:rPr lang="en-US" dirty="0" smtClean="0"/>
              <a:t>, and androgens.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necessary for the nuclear localization of the receptor.</a:t>
            </a:r>
          </a:p>
          <a:p>
            <a:r>
              <a:rPr lang="en-US" dirty="0" smtClean="0"/>
              <a:t>The activated receptor moves into the nucleus.</a:t>
            </a:r>
          </a:p>
          <a:p>
            <a:r>
              <a:rPr lang="en-US" dirty="0" smtClean="0"/>
              <a:t>There it binds with high affinity to specific DNA sequence called hormone response element(HRE).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RIQK~1\AppData\Local\Temp\ch10f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2296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IQ KHAN\Desktop\estr.h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772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DNA bound  </a:t>
            </a:r>
            <a:r>
              <a:rPr lang="en-US" dirty="0" err="1" smtClean="0"/>
              <a:t>liganded</a:t>
            </a:r>
            <a:r>
              <a:rPr lang="en-US" dirty="0" smtClean="0"/>
              <a:t> receptor serves as a high affinity binding site for co-activator proteins.</a:t>
            </a:r>
          </a:p>
          <a:p>
            <a:r>
              <a:rPr lang="en-US" dirty="0" smtClean="0"/>
              <a:t>This leads to accelerated gene transcription.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2. </a:t>
            </a:r>
            <a:r>
              <a:rPr lang="en-US" dirty="0" smtClean="0"/>
              <a:t>On the other hand hormones such as the thyroids and </a:t>
            </a:r>
            <a:r>
              <a:rPr lang="en-US" dirty="0" err="1" smtClean="0"/>
              <a:t>retinoids</a:t>
            </a:r>
            <a:r>
              <a:rPr lang="en-US" dirty="0" smtClean="0"/>
              <a:t> diffuse from the extracellular fluid across the membrane and go directly into the nucleus.</a:t>
            </a:r>
          </a:p>
          <a:p>
            <a:r>
              <a:rPr lang="en-US" dirty="0" smtClean="0"/>
              <a:t>In this case the cognate receptor is already bound to HRE, in this case called TRE.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this DNA bound receptor fails to activate transcription because it exists in complex with a co-repressor. </a:t>
            </a:r>
          </a:p>
          <a:p>
            <a:r>
              <a:rPr lang="en-US" dirty="0" smtClean="0"/>
              <a:t>This receptor – co-repressor complex serves as an </a:t>
            </a:r>
            <a:r>
              <a:rPr lang="en-US" dirty="0" smtClean="0">
                <a:solidFill>
                  <a:srgbClr val="FFC000"/>
                </a:solidFill>
              </a:rPr>
              <a:t>active repressor </a:t>
            </a:r>
            <a:r>
              <a:rPr lang="en-US" dirty="0" smtClean="0"/>
              <a:t>of gene transcription.</a:t>
            </a:r>
          </a:p>
          <a:p>
            <a:r>
              <a:rPr lang="en-US" dirty="0" smtClean="0"/>
              <a:t>The association of </a:t>
            </a:r>
            <a:r>
              <a:rPr lang="en-US" dirty="0" err="1" smtClean="0"/>
              <a:t>ligand</a:t>
            </a:r>
            <a:r>
              <a:rPr lang="en-US" dirty="0" smtClean="0"/>
              <a:t> with these receptors result in the dissociation of the </a:t>
            </a:r>
            <a:r>
              <a:rPr lang="en-US" dirty="0" smtClean="0"/>
              <a:t>co-repressor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</a:t>
            </a:r>
            <a:r>
              <a:rPr lang="en-US" dirty="0" err="1" smtClean="0"/>
              <a:t>ligand</a:t>
            </a:r>
            <a:r>
              <a:rPr lang="en-US" dirty="0" smtClean="0"/>
              <a:t> binds to the receptor it results in the dissociation of co repressor.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liganded</a:t>
            </a:r>
            <a:r>
              <a:rPr lang="en-US" dirty="0" smtClean="0"/>
              <a:t> receptor  is now capable of binding  co activators, leading to gene transcription.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liganded</a:t>
            </a:r>
            <a:r>
              <a:rPr lang="en-US" dirty="0" smtClean="0"/>
              <a:t> receptor is now capable of binding one or more co activators, and this causes activation of gene transcription.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RIQ KHAN\Desktop\480px-Type_ii_nuclear_receptor_a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II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hormones are water soluble, have no transport proteins and therefore has got a short plasma half life, and they initiate a response by binding to a receptor located in the plasma membrane.</a:t>
            </a:r>
          </a:p>
          <a:p>
            <a:r>
              <a:rPr lang="en-US" dirty="0" smtClean="0"/>
              <a:t>Their mechanism of action is described in terms of intracellular signal they generate.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Testosterone is then an obligatory intermediate in the biosynthesis of </a:t>
            </a:r>
            <a:r>
              <a:rPr lang="en-US" dirty="0" err="1" smtClean="0"/>
              <a:t>estradiol</a:t>
            </a:r>
            <a:r>
              <a:rPr lang="en-US" dirty="0" smtClean="0"/>
              <a:t> and </a:t>
            </a:r>
            <a:r>
              <a:rPr lang="en-US" dirty="0" err="1" smtClean="0"/>
              <a:t>dihydrotestosterone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final product s determined by the cell type and set of enzymes that present.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signals include </a:t>
            </a:r>
            <a:r>
              <a:rPr lang="en-US" dirty="0" err="1" smtClean="0"/>
              <a:t>cAMP</a:t>
            </a:r>
            <a:r>
              <a:rPr lang="en-US" dirty="0" smtClean="0"/>
              <a:t>, </a:t>
            </a:r>
            <a:r>
              <a:rPr lang="en-US" dirty="0" err="1" smtClean="0"/>
              <a:t>cGMP</a:t>
            </a:r>
            <a:r>
              <a:rPr lang="en-US" dirty="0" smtClean="0"/>
              <a:t>, Ca and </a:t>
            </a:r>
            <a:r>
              <a:rPr lang="en-US" dirty="0" err="1" smtClean="0"/>
              <a:t>phosphatidylinositides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molecules are termed as second messengers and their synthesis is triggered  by the presence of primary hormone binding to its receptor.</a:t>
            </a:r>
          </a:p>
          <a:p>
            <a:r>
              <a:rPr lang="en-US" dirty="0" smtClean="0"/>
              <a:t>These messengers may affect gene transcription and other biologic processes.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G-Protein Coupled Receptors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of the group II hormones bind to receptors that couple to effectors through a GTP- binding protein intermediary.</a:t>
            </a:r>
          </a:p>
          <a:p>
            <a:r>
              <a:rPr lang="en-US" dirty="0" smtClean="0"/>
              <a:t>These receptors have seven membrane spanning domains.</a:t>
            </a:r>
          </a:p>
          <a:p>
            <a:r>
              <a:rPr lang="en-US" dirty="0" smtClean="0"/>
              <a:t>Members of this class which signal through G- proteins are called, G-protein-coupled receptors.</a:t>
            </a:r>
          </a:p>
          <a:p>
            <a:r>
              <a:rPr lang="en-US" dirty="0" smtClean="0"/>
              <a:t>It is the largest family of cell surface receptors.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Components:</a:t>
            </a:r>
          </a:p>
          <a:p>
            <a:r>
              <a:rPr lang="en-US" dirty="0" smtClean="0"/>
              <a:t>Seven membrane spaning domains</a:t>
            </a:r>
          </a:p>
          <a:p>
            <a:r>
              <a:rPr lang="en-US" dirty="0" smtClean="0"/>
              <a:t>G- protein complex has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 subunits.</a:t>
            </a:r>
          </a:p>
          <a:p>
            <a:r>
              <a:rPr lang="en-US" dirty="0" smtClean="0"/>
              <a:t>In inactive form is GDP bound form and is not associated with the receptor.</a:t>
            </a:r>
          </a:p>
          <a:p>
            <a:r>
              <a:rPr lang="en-US" dirty="0" smtClean="0"/>
              <a:t>This group is attached to the plasma membrane through </a:t>
            </a:r>
            <a:r>
              <a:rPr lang="en-US" dirty="0" err="1" smtClean="0"/>
              <a:t>Prenylation</a:t>
            </a:r>
            <a:r>
              <a:rPr lang="en-US" dirty="0" smtClean="0"/>
              <a:t> on the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 subunits.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binding of the hormone to the receptor, a conformational change in the receptor occurs.</a:t>
            </a:r>
          </a:p>
          <a:p>
            <a:r>
              <a:rPr lang="en-US" dirty="0" smtClean="0"/>
              <a:t>G-protein complex is activated.</a:t>
            </a:r>
          </a:p>
          <a:p>
            <a:r>
              <a:rPr lang="en-US" dirty="0" smtClean="0"/>
              <a:t>This cause the binding of GTP in exchange of GDP..</a:t>
            </a:r>
          </a:p>
          <a:p>
            <a:r>
              <a:rPr lang="en-US" dirty="0" smtClean="0"/>
              <a:t>This binding occurs on the </a:t>
            </a:r>
            <a:r>
              <a:rPr lang="el-GR" dirty="0" smtClean="0"/>
              <a:t>α</a:t>
            </a:r>
            <a:r>
              <a:rPr lang="en-US" dirty="0" smtClean="0"/>
              <a:t> subunit and,</a:t>
            </a:r>
            <a:r>
              <a:rPr lang="el-GR" dirty="0" smtClean="0"/>
              <a:t> β</a:t>
            </a: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dirty="0" smtClean="0"/>
              <a:t> subunits dissociate from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 subunit binds to and activate the </a:t>
            </a:r>
            <a:r>
              <a:rPr lang="en-US" dirty="0" err="1" smtClean="0"/>
              <a:t>effector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Effector</a:t>
            </a:r>
            <a:r>
              <a:rPr lang="en-US" dirty="0" smtClean="0"/>
              <a:t> can be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, Ca, Na, or </a:t>
            </a:r>
            <a:r>
              <a:rPr lang="en-US" dirty="0" err="1" smtClean="0"/>
              <a:t>Cl</a:t>
            </a:r>
            <a:r>
              <a:rPr lang="en-US" dirty="0" smtClean="0"/>
              <a:t> or K channels, </a:t>
            </a:r>
            <a:r>
              <a:rPr lang="en-US" dirty="0" err="1" smtClean="0"/>
              <a:t>Phospholipase</a:t>
            </a:r>
            <a:r>
              <a:rPr lang="en-US" dirty="0" smtClean="0"/>
              <a:t>, or </a:t>
            </a:r>
            <a:r>
              <a:rPr lang="en-US" dirty="0" err="1" smtClean="0"/>
              <a:t>cGMP</a:t>
            </a:r>
            <a:r>
              <a:rPr lang="en-US" dirty="0" smtClean="0"/>
              <a:t> </a:t>
            </a:r>
            <a:r>
              <a:rPr lang="en-US" dirty="0" err="1" smtClean="0"/>
              <a:t>phosphodiestrase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IQ KHAN\Desktop\Gprot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458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IQ KHAN\Desktop\Gproteincycl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620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Intracellular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was the first signal that was identified in mammalian cells.</a:t>
            </a:r>
          </a:p>
          <a:p>
            <a:r>
              <a:rPr lang="en-US" dirty="0" smtClean="0"/>
              <a:t>Different Peptide hormones can either stimulate or inhibit the production of </a:t>
            </a:r>
            <a:r>
              <a:rPr lang="en-US" dirty="0" err="1" smtClean="0"/>
              <a:t>cAMP</a:t>
            </a:r>
            <a:r>
              <a:rPr lang="en-US" dirty="0" smtClean="0"/>
              <a:t> from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got a Catalytic molecule.</a:t>
            </a:r>
          </a:p>
          <a:p>
            <a:r>
              <a:rPr lang="en-US" dirty="0" smtClean="0"/>
              <a:t>Each consists of a receptor R (Rs &amp; </a:t>
            </a:r>
            <a:r>
              <a:rPr lang="en-US" dirty="0" err="1" smtClean="0"/>
              <a:t>Ri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And a regulatory molecule G (Gs &amp; </a:t>
            </a:r>
            <a:r>
              <a:rPr lang="en-US" dirty="0" err="1" smtClean="0"/>
              <a:t>Gi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regulatory complex(G) is composed of </a:t>
            </a:r>
            <a:r>
              <a:rPr lang="el-GR" dirty="0" smtClean="0"/>
              <a:t>αβγ</a:t>
            </a:r>
            <a:r>
              <a:rPr lang="en-US" dirty="0" smtClean="0"/>
              <a:t> subunit.</a:t>
            </a:r>
          </a:p>
          <a:p>
            <a:r>
              <a:rPr lang="en-US" dirty="0" smtClean="0"/>
              <a:t>α subunit differs in both Gs &amp; </a:t>
            </a:r>
            <a:r>
              <a:rPr lang="en-US" dirty="0" err="1" smtClean="0"/>
              <a:t>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ARIQ KHAN\Desktop\g-proteinst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381000"/>
            <a:ext cx="8610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amino acid tyrosine is the precursor of </a:t>
            </a:r>
            <a:r>
              <a:rPr lang="en-US" dirty="0" err="1" smtClean="0"/>
              <a:t>catecholamines</a:t>
            </a:r>
            <a:r>
              <a:rPr lang="en-US" dirty="0" smtClean="0"/>
              <a:t> and of thyroid hormones.</a:t>
            </a:r>
          </a:p>
          <a:p>
            <a:r>
              <a:rPr lang="en-US" dirty="0" smtClean="0"/>
              <a:t>Thyroid hormones require Iodine addition for their bioactivity.</a:t>
            </a:r>
          </a:p>
          <a:p>
            <a:r>
              <a:rPr lang="en-US" dirty="0" smtClean="0"/>
              <a:t>Many hormones are polypeptides e.g. ACTH(39 AA), TRH(</a:t>
            </a:r>
            <a:r>
              <a:rPr lang="en-US" dirty="0" err="1" smtClean="0"/>
              <a:t>tripeptide</a:t>
            </a:r>
            <a:r>
              <a:rPr lang="en-US" dirty="0" smtClean="0"/>
              <a:t>), PTH (84 AA)and growth hormone(191 AA).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hormone binds to Rs or </a:t>
            </a:r>
            <a:r>
              <a:rPr lang="en-US" dirty="0" err="1" smtClean="0"/>
              <a:t>Ri</a:t>
            </a:r>
            <a:r>
              <a:rPr lang="en-US" dirty="0" smtClean="0"/>
              <a:t> and results in receptor mediated activation of G, which entails the binding of GTP on </a:t>
            </a:r>
            <a:r>
              <a:rPr lang="el-GR" dirty="0" smtClean="0"/>
              <a:t>α</a:t>
            </a:r>
            <a:r>
              <a:rPr lang="en-US" dirty="0" smtClean="0"/>
              <a:t> subunit.</a:t>
            </a:r>
          </a:p>
          <a:p>
            <a:r>
              <a:rPr lang="en-US" dirty="0" err="1" smtClean="0"/>
              <a:t>αs</a:t>
            </a:r>
            <a:r>
              <a:rPr lang="en-US" dirty="0" smtClean="0"/>
              <a:t> protein has intrinsic </a:t>
            </a:r>
            <a:r>
              <a:rPr lang="en-US" dirty="0" err="1" smtClean="0"/>
              <a:t>GTPase</a:t>
            </a:r>
            <a:r>
              <a:rPr lang="en-US" dirty="0" smtClean="0"/>
              <a:t> activity.</a:t>
            </a:r>
          </a:p>
          <a:p>
            <a:r>
              <a:rPr lang="en-US" dirty="0" smtClean="0"/>
              <a:t>So the active form </a:t>
            </a:r>
            <a:r>
              <a:rPr lang="en-US" dirty="0" err="1" smtClean="0"/>
              <a:t>αs</a:t>
            </a:r>
            <a:r>
              <a:rPr lang="en-US" dirty="0" smtClean="0"/>
              <a:t> – GTP is inactivated .</a:t>
            </a:r>
          </a:p>
          <a:p>
            <a:r>
              <a:rPr lang="en-US" dirty="0" smtClean="0"/>
              <a:t>Again the </a:t>
            </a:r>
            <a:r>
              <a:rPr lang="en-US" dirty="0" err="1" smtClean="0"/>
              <a:t>trimeric</a:t>
            </a:r>
            <a:r>
              <a:rPr lang="en-US" dirty="0" smtClean="0"/>
              <a:t> Gs complex(</a:t>
            </a:r>
            <a:r>
              <a:rPr lang="el-GR" dirty="0" smtClean="0"/>
              <a:t>αβγ</a:t>
            </a:r>
            <a:r>
              <a:rPr lang="en-US" dirty="0" smtClean="0"/>
              <a:t>) is formed.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other hand </a:t>
            </a:r>
            <a:r>
              <a:rPr lang="en-US" dirty="0" err="1" smtClean="0"/>
              <a:t>αi</a:t>
            </a:r>
            <a:r>
              <a:rPr lang="en-US" dirty="0" smtClean="0"/>
              <a:t>-GTP inhibit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 by binding it.</a:t>
            </a:r>
          </a:p>
          <a:p>
            <a:r>
              <a:rPr lang="en-US" dirty="0" smtClean="0"/>
              <a:t>This lowers the concentration of </a:t>
            </a:r>
            <a:r>
              <a:rPr lang="en-US" dirty="0" err="1" smtClean="0"/>
              <a:t>cAMP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action of </a:t>
            </a:r>
            <a:r>
              <a:rPr lang="en-US" dirty="0" err="1" smtClean="0"/>
              <a:t>cAMP</a:t>
            </a:r>
            <a:r>
              <a:rPr lang="en-US" dirty="0" smtClean="0"/>
              <a:t> is to mainly activate some of the protein </a:t>
            </a:r>
            <a:r>
              <a:rPr lang="en-US" dirty="0" err="1" smtClean="0"/>
              <a:t>kinases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eukaryotic cells </a:t>
            </a:r>
            <a:r>
              <a:rPr lang="en-US" dirty="0" err="1" smtClean="0"/>
              <a:t>cAMP</a:t>
            </a:r>
            <a:r>
              <a:rPr lang="en-US" dirty="0" smtClean="0"/>
              <a:t> binds to a protein kinase called Protein Kinase 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RIQ KHAN\Desktop\G recep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696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PKA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err="1" smtClean="0"/>
              <a:t>heterotetrameric</a:t>
            </a:r>
            <a:r>
              <a:rPr lang="en-US" dirty="0" smtClean="0"/>
              <a:t> molecule and consists of two regulatory subunits and two catalytic subunits.</a:t>
            </a:r>
          </a:p>
          <a:p>
            <a:r>
              <a:rPr lang="en-US" dirty="0" smtClean="0"/>
              <a:t>4cAMP+ R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↔ R</a:t>
            </a:r>
            <a:r>
              <a:rPr lang="en-US" baseline="-25000" dirty="0" smtClean="0"/>
              <a:t>2</a:t>
            </a:r>
            <a:r>
              <a:rPr lang="en-US" dirty="0" smtClean="0"/>
              <a:t>.(4cAMP)+ 2C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is not active catalytically, but the C unit is active.</a:t>
            </a:r>
          </a:p>
          <a:p>
            <a:r>
              <a:rPr lang="en-US" dirty="0" smtClean="0"/>
              <a:t>The active C unit catalyzes the transfer of </a:t>
            </a:r>
            <a:r>
              <a:rPr lang="el-GR" dirty="0" smtClean="0"/>
              <a:t>γ</a:t>
            </a:r>
            <a:r>
              <a:rPr lang="en-US" dirty="0" smtClean="0"/>
              <a:t> phosphate of ATP to a serine or </a:t>
            </a:r>
            <a:r>
              <a:rPr lang="en-US" dirty="0" err="1" smtClean="0"/>
              <a:t>threonine</a:t>
            </a:r>
            <a:r>
              <a:rPr lang="en-US" dirty="0" smtClean="0"/>
              <a:t> residue in a variety of proteins.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Phosphatases</a:t>
            </a:r>
            <a:r>
              <a:rPr lang="en-US" dirty="0" smtClean="0"/>
              <a:t> remove this phosphate and terminate the physiologic response.</a:t>
            </a:r>
          </a:p>
          <a:p>
            <a:r>
              <a:rPr lang="en-US" dirty="0" err="1" smtClean="0"/>
              <a:t>Phosphodiestrase</a:t>
            </a:r>
            <a:r>
              <a:rPr lang="en-US" dirty="0" smtClean="0"/>
              <a:t> can also terminate this action by converting </a:t>
            </a:r>
            <a:r>
              <a:rPr lang="en-US" dirty="0" err="1" smtClean="0"/>
              <a:t>cAMP</a:t>
            </a:r>
            <a:r>
              <a:rPr lang="en-US" dirty="0" smtClean="0"/>
              <a:t> to 5’-AMP.</a:t>
            </a:r>
          </a:p>
          <a:p>
            <a:r>
              <a:rPr lang="en-US" dirty="0" smtClean="0"/>
              <a:t>Inhibitors of </a:t>
            </a:r>
            <a:r>
              <a:rPr lang="en-US" dirty="0" err="1" smtClean="0"/>
              <a:t>phosphodiesterase</a:t>
            </a:r>
            <a:r>
              <a:rPr lang="en-US" dirty="0" smtClean="0"/>
              <a:t> like caffeine, which is a </a:t>
            </a:r>
            <a:r>
              <a:rPr lang="en-US" dirty="0" err="1" smtClean="0"/>
              <a:t>methylated</a:t>
            </a:r>
            <a:r>
              <a:rPr lang="en-US" dirty="0" smtClean="0"/>
              <a:t> </a:t>
            </a:r>
            <a:r>
              <a:rPr lang="en-US" dirty="0" err="1" smtClean="0"/>
              <a:t>xanthine</a:t>
            </a:r>
            <a:r>
              <a:rPr lang="en-US" dirty="0" smtClean="0"/>
              <a:t> derivative, increase the concentration of </a:t>
            </a:r>
            <a:r>
              <a:rPr lang="en-US" dirty="0" err="1" smtClean="0"/>
              <a:t>cAMP</a:t>
            </a:r>
            <a:r>
              <a:rPr lang="en-US" dirty="0" smtClean="0"/>
              <a:t> and prolongs the action of hormones.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cGMP</a:t>
            </a:r>
            <a:r>
              <a:rPr lang="en-US" dirty="0" smtClean="0"/>
              <a:t> Intracellular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cGMP</a:t>
            </a:r>
            <a:r>
              <a:rPr lang="en-US" dirty="0" smtClean="0"/>
              <a:t> is made from GTP by the enzyme </a:t>
            </a:r>
            <a:r>
              <a:rPr lang="en-US" dirty="0" err="1" smtClean="0"/>
              <a:t>gaunylyl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natriuretic</a:t>
            </a:r>
            <a:r>
              <a:rPr lang="en-US" dirty="0" smtClean="0"/>
              <a:t> peptide and nitric oxide function through this Signal.</a:t>
            </a:r>
          </a:p>
          <a:p>
            <a:r>
              <a:rPr lang="en-US" dirty="0" smtClean="0"/>
              <a:t>These are potent vasodilators.</a:t>
            </a:r>
          </a:p>
          <a:p>
            <a:r>
              <a:rPr lang="en-US" dirty="0" smtClean="0"/>
              <a:t>Inhibitors of </a:t>
            </a:r>
            <a:r>
              <a:rPr lang="en-US" dirty="0" err="1" smtClean="0"/>
              <a:t>cGMP</a:t>
            </a:r>
            <a:r>
              <a:rPr lang="en-US" dirty="0" smtClean="0"/>
              <a:t> </a:t>
            </a:r>
            <a:r>
              <a:rPr lang="en-US" dirty="0" err="1" smtClean="0"/>
              <a:t>phosphodiestrase</a:t>
            </a:r>
            <a:r>
              <a:rPr lang="en-US" dirty="0" smtClean="0"/>
              <a:t> is </a:t>
            </a:r>
            <a:r>
              <a:rPr lang="en-US" dirty="0" err="1" smtClean="0"/>
              <a:t>sildenafil</a:t>
            </a:r>
            <a:r>
              <a:rPr lang="en-US" dirty="0" smtClean="0"/>
              <a:t> (Viagra).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 has AB chains formed from 21 and 30 amino acids.</a:t>
            </a:r>
          </a:p>
          <a:p>
            <a:r>
              <a:rPr lang="en-US" dirty="0" smtClean="0"/>
              <a:t>FSH,LH,TSH,CG are </a:t>
            </a:r>
            <a:r>
              <a:rPr lang="en-US" dirty="0" err="1" smtClean="0"/>
              <a:t>glycoproteins</a:t>
            </a:r>
            <a:r>
              <a:rPr lang="en-US" dirty="0" smtClean="0"/>
              <a:t>. The alpha chain is identical in all these hormones and the beta chain is specific.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hormones are synthesized in the final form and secreted immediately. e.g. Cholesterol derived hormones.</a:t>
            </a:r>
          </a:p>
          <a:p>
            <a:r>
              <a:rPr lang="en-US" dirty="0" smtClean="0"/>
              <a:t>Other hormones are synthesized in the final form and stored in the producing cells e.g.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hormones are synthesized from their precursor molecules, processed and then secreted upon a physiologic response e.g. Insulin.</a:t>
            </a:r>
          </a:p>
          <a:p>
            <a:r>
              <a:rPr lang="en-US" dirty="0" smtClean="0"/>
              <a:t>Others are converted to active forms from precursor molecules in the periphery e.g. T</a:t>
            </a:r>
            <a:r>
              <a:rPr lang="en-US" baseline="-25000" dirty="0" smtClean="0"/>
              <a:t>3 </a:t>
            </a:r>
            <a:r>
              <a:rPr lang="en-US" dirty="0" smtClean="0"/>
              <a:t>and DHT.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2037</Words>
  <Application>Microsoft Office PowerPoint</Application>
  <PresentationFormat>On-screen Show (4:3)</PresentationFormat>
  <Paragraphs>239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HORMONE ACTION AND SIGNAL TRANSDUCTION</vt:lpstr>
      <vt:lpstr>Slide 2</vt:lpstr>
      <vt:lpstr>Slide 3</vt:lpstr>
      <vt:lpstr>Hormones are chemically diverse</vt:lpstr>
      <vt:lpstr>Slide 5</vt:lpstr>
      <vt:lpstr>Slide 6</vt:lpstr>
      <vt:lpstr>Slide 7</vt:lpstr>
      <vt:lpstr>Slide 8</vt:lpstr>
      <vt:lpstr>Slide 9</vt:lpstr>
      <vt:lpstr>BIOMEDICAL IMPORTANCE</vt:lpstr>
      <vt:lpstr>Slide 11</vt:lpstr>
      <vt:lpstr>Slide 12</vt:lpstr>
      <vt:lpstr>Slide 13</vt:lpstr>
      <vt:lpstr>Hormone Receptors</vt:lpstr>
      <vt:lpstr>Slide 15</vt:lpstr>
      <vt:lpstr>Slide 16</vt:lpstr>
      <vt:lpstr>Slide 17</vt:lpstr>
      <vt:lpstr>Slide 18</vt:lpstr>
      <vt:lpstr>Slide 19</vt:lpstr>
      <vt:lpstr>Chemical Nature of Receptor</vt:lpstr>
      <vt:lpstr>Slide 21</vt:lpstr>
      <vt:lpstr>Slide 22</vt:lpstr>
      <vt:lpstr>Classification of Hormones by Mechanism of Action</vt:lpstr>
      <vt:lpstr>Slide 24</vt:lpstr>
      <vt:lpstr>Slide 25</vt:lpstr>
      <vt:lpstr>Slide 26</vt:lpstr>
      <vt:lpstr>Slide 27</vt:lpstr>
      <vt:lpstr>Slide 28</vt:lpstr>
      <vt:lpstr>Slide 29</vt:lpstr>
      <vt:lpstr>STEPS INVOLVED</vt:lpstr>
      <vt:lpstr>Slide 31</vt:lpstr>
      <vt:lpstr> </vt:lpstr>
      <vt:lpstr>SIGNAL GENERATION</vt:lpstr>
      <vt:lpstr>GENERAL FEATURES OF HORMONE CLASSES</vt:lpstr>
      <vt:lpstr>Slide 35</vt:lpstr>
      <vt:lpstr>Slide 36</vt:lpstr>
      <vt:lpstr>SIGNAL GENERATION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GROUP II HORMONES</vt:lpstr>
      <vt:lpstr>Slide 50</vt:lpstr>
      <vt:lpstr>G-Protein Coupled Receptors </vt:lpstr>
      <vt:lpstr>Slide 52</vt:lpstr>
      <vt:lpstr>Slide 53</vt:lpstr>
      <vt:lpstr>Slide 54</vt:lpstr>
      <vt:lpstr>Slide 55</vt:lpstr>
      <vt:lpstr>Slide 56</vt:lpstr>
      <vt:lpstr>cAMP Intracellular Signal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cGMP Intracellular Signal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 ACTION AND SIGNAL TRANSDUCTION</dc:title>
  <dc:creator>Windows User</dc:creator>
  <cp:lastModifiedBy>Windows User</cp:lastModifiedBy>
  <cp:revision>162</cp:revision>
  <dcterms:created xsi:type="dcterms:W3CDTF">2010-01-26T12:29:06Z</dcterms:created>
  <dcterms:modified xsi:type="dcterms:W3CDTF">2010-02-02T03:46:26Z</dcterms:modified>
</cp:coreProperties>
</file>