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0" r:id="rId4"/>
    <p:sldId id="291" r:id="rId5"/>
    <p:sldId id="299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57" r:id="rId14"/>
    <p:sldId id="258" r:id="rId15"/>
    <p:sldId id="260" r:id="rId16"/>
    <p:sldId id="261" r:id="rId17"/>
    <p:sldId id="259" r:id="rId18"/>
    <p:sldId id="262" r:id="rId19"/>
    <p:sldId id="263" r:id="rId20"/>
    <p:sldId id="264" r:id="rId21"/>
    <p:sldId id="265" r:id="rId22"/>
    <p:sldId id="266" r:id="rId23"/>
    <p:sldId id="273" r:id="rId24"/>
    <p:sldId id="274" r:id="rId25"/>
    <p:sldId id="267" r:id="rId26"/>
    <p:sldId id="268" r:id="rId27"/>
    <p:sldId id="269" r:id="rId28"/>
    <p:sldId id="270" r:id="rId29"/>
    <p:sldId id="271" r:id="rId30"/>
    <p:sldId id="272" r:id="rId31"/>
    <p:sldId id="275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7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885EC9-93AA-411C-A930-4AD9E6E5100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90B757-5DE9-4712-AE12-0D4E8DC1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mbryo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moglobin_F" TargetMode="External"/><Relationship Id="rId2" Type="http://schemas.openxmlformats.org/officeDocument/2006/relationships/hyperlink" Target="http://en.wikipedia.org/wiki/Fetu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moglobin_A2" TargetMode="External"/><Relationship Id="rId2" Type="http://schemas.openxmlformats.org/officeDocument/2006/relationships/hyperlink" Target="http://en.wikipedia.org/wiki/Hemoglobin_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moglobin_F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molytic_anemia" TargetMode="External"/><Relationship Id="rId2" Type="http://schemas.openxmlformats.org/officeDocument/2006/relationships/hyperlink" Target="http://en.wikipedia.org/wiki/Hemoglobin_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moglobin_E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moglobin_Barts" TargetMode="External"/><Relationship Id="rId2" Type="http://schemas.openxmlformats.org/officeDocument/2006/relationships/hyperlink" Target="http://en.wikipedia.org/wiki/Thalassemia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ickle_cell_disease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ickle_cell_disease" TargetMode="External"/><Relationship Id="rId2" Type="http://schemas.openxmlformats.org/officeDocument/2006/relationships/hyperlink" Target="http://en.wikipedia.org/wiki/Sickle_cell_tra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moglobin_C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iabetes_mellit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lete_blood_count" TargetMode="External"/><Relationship Id="rId2" Type="http://schemas.openxmlformats.org/officeDocument/2006/relationships/hyperlink" Target="http://en.wikipedia.org/wiki/Blood_tes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x_Perutz" TargetMode="External"/><Relationship Id="rId2" Type="http://schemas.openxmlformats.org/officeDocument/2006/relationships/hyperlink" Target="http://en.wikipedia.org/w/index.php?title=Reversible_oxygenation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obel_Prize_in_Chemistry" TargetMode="External"/><Relationship Id="rId5" Type="http://schemas.openxmlformats.org/officeDocument/2006/relationships/hyperlink" Target="http://en.wikipedia.org/wiki/John_Kendrew" TargetMode="External"/><Relationship Id="rId4" Type="http://schemas.openxmlformats.org/officeDocument/2006/relationships/hyperlink" Target="http://en.wikipedia.org/wiki/X-ray_crystallograph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HEMOGLOBIN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AMINA TARIQ</a:t>
            </a:r>
          </a:p>
          <a:p>
            <a:r>
              <a:rPr lang="en-US" dirty="0" smtClean="0"/>
              <a:t>BIOCHEMISTRY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www.bio.davidson.edu/Courses/Molbio/MolStudents/spring2005/Heiner/heme.jpg"/>
          <p:cNvSpPr>
            <a:spLocks noChangeAspect="1" noChangeArrowheads="1"/>
          </p:cNvSpPr>
          <p:nvPr/>
        </p:nvSpPr>
        <p:spPr bwMode="auto">
          <a:xfrm>
            <a:off x="155575" y="-1804988"/>
            <a:ext cx="3228975" cy="3771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http://www.bio.davidson.edu/Courses/Molbio/MolStudents/spring2005/Heiner/hemoglobin_ribbon_4subuni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74676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alpha and beta subunits of the </a:t>
            </a:r>
            <a:r>
              <a:rPr lang="en-US" dirty="0" err="1" smtClean="0"/>
              <a:t>globin</a:t>
            </a:r>
            <a:r>
              <a:rPr lang="en-US" dirty="0" smtClean="0"/>
              <a:t> chains exist in two dimers which are bonded together strongly.</a:t>
            </a:r>
          </a:p>
          <a:p>
            <a:r>
              <a:rPr lang="en-US" dirty="0" smtClean="0"/>
              <a:t>Thus </a:t>
            </a:r>
            <a:r>
              <a:rPr lang="en-US" dirty="0" err="1" smtClean="0"/>
              <a:t>Hb</a:t>
            </a:r>
            <a:r>
              <a:rPr lang="en-US" dirty="0" smtClean="0"/>
              <a:t> is a tetramer composed of two identical dimers (</a:t>
            </a:r>
            <a:r>
              <a:rPr lang="el-GR" dirty="0" smtClean="0"/>
              <a:t>αβ</a:t>
            </a:r>
            <a:r>
              <a:rPr lang="en-US" dirty="0" smtClean="0"/>
              <a:t>)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l-GR" dirty="0" smtClean="0"/>
              <a:t>αβ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Quaternary structure of </a:t>
            </a:r>
            <a:r>
              <a:rPr lang="en-US" dirty="0" err="1" smtClean="0"/>
              <a:t>Hb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Polypeptides</a:t>
            </a:r>
            <a:r>
              <a:rPr lang="el-GR" dirty="0" smtClean="0"/>
              <a:t> </a:t>
            </a:r>
            <a:r>
              <a:rPr lang="en-US" dirty="0" smtClean="0"/>
              <a:t>of </a:t>
            </a:r>
            <a:r>
              <a:rPr lang="el-GR" dirty="0" smtClean="0"/>
              <a:t>α</a:t>
            </a:r>
            <a:r>
              <a:rPr lang="en-US" dirty="0" smtClean="0"/>
              <a:t> and </a:t>
            </a:r>
            <a:r>
              <a:rPr lang="el-GR" dirty="0" smtClean="0"/>
              <a:t>β</a:t>
            </a:r>
            <a:r>
              <a:rPr lang="en-US" dirty="0" smtClean="0"/>
              <a:t> chain are held together  by hydrophobic interactions.</a:t>
            </a:r>
          </a:p>
          <a:p>
            <a:r>
              <a:rPr lang="en-US" dirty="0" smtClean="0"/>
              <a:t>Polypeptides  between </a:t>
            </a:r>
            <a:r>
              <a:rPr lang="el-GR" dirty="0" smtClean="0"/>
              <a:t>αβ </a:t>
            </a:r>
            <a:r>
              <a:rPr lang="en-US" dirty="0" smtClean="0"/>
              <a:t>dimers are held by ionic and hydrogen bonds.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PORPHYRIN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Porphyrins</a:t>
            </a:r>
            <a:r>
              <a:rPr lang="en-US" dirty="0" smtClean="0"/>
              <a:t> are cyclic compounds.</a:t>
            </a:r>
          </a:p>
          <a:p>
            <a:r>
              <a:rPr lang="en-US" dirty="0" smtClean="0"/>
              <a:t>They bind metal ions, mostly Fe</a:t>
            </a:r>
            <a:r>
              <a:rPr lang="en-US" baseline="30000" dirty="0" smtClean="0"/>
              <a:t>2+ </a:t>
            </a:r>
            <a:r>
              <a:rPr lang="en-US" dirty="0" smtClean="0"/>
              <a:t>or Fe </a:t>
            </a:r>
            <a:r>
              <a:rPr lang="en-US" baseline="30000" dirty="0" smtClean="0"/>
              <a:t>3+</a:t>
            </a:r>
          </a:p>
          <a:p>
            <a:r>
              <a:rPr lang="en-US" baseline="30000" smtClean="0"/>
              <a:t> </a:t>
            </a:r>
            <a:r>
              <a:rPr lang="en-US" smtClean="0"/>
              <a:t>The </a:t>
            </a:r>
            <a:r>
              <a:rPr lang="en-US" dirty="0" smtClean="0"/>
              <a:t>most prevalent </a:t>
            </a:r>
            <a:r>
              <a:rPr lang="en-US" dirty="0" err="1" smtClean="0"/>
              <a:t>metalloporphyrin</a:t>
            </a:r>
            <a:r>
              <a:rPr lang="en-US" dirty="0" smtClean="0"/>
              <a:t> in humans is </a:t>
            </a:r>
            <a:r>
              <a:rPr lang="en-US" dirty="0" err="1" smtClean="0"/>
              <a:t>Heme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Heme</a:t>
            </a:r>
            <a:r>
              <a:rPr lang="en-US" dirty="0" smtClean="0"/>
              <a:t> is the prosthetic group for </a:t>
            </a:r>
            <a:r>
              <a:rPr lang="en-US" dirty="0" err="1" smtClean="0"/>
              <a:t>myoglobin</a:t>
            </a:r>
            <a:r>
              <a:rPr lang="en-US" dirty="0" smtClean="0"/>
              <a:t>, hemoglobin , </a:t>
            </a:r>
            <a:r>
              <a:rPr lang="en-US" dirty="0" err="1" smtClean="0"/>
              <a:t>cytochromes</a:t>
            </a:r>
            <a:r>
              <a:rPr lang="en-US" dirty="0" smtClean="0"/>
              <a:t>, </a:t>
            </a:r>
            <a:r>
              <a:rPr lang="en-US" dirty="0" err="1" smtClean="0"/>
              <a:t>catalase</a:t>
            </a:r>
            <a:r>
              <a:rPr lang="en-US" dirty="0" smtClean="0"/>
              <a:t> and tryptophan </a:t>
            </a:r>
            <a:r>
              <a:rPr lang="en-US" dirty="0" err="1" smtClean="0"/>
              <a:t>pyrrolase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Heme</a:t>
            </a:r>
            <a:r>
              <a:rPr lang="en-US" dirty="0" smtClean="0"/>
              <a:t> consists of one ferrous ion in the center of a </a:t>
            </a:r>
            <a:r>
              <a:rPr lang="en-US" dirty="0" err="1" smtClean="0"/>
              <a:t>tetrapyrrole</a:t>
            </a:r>
            <a:r>
              <a:rPr lang="en-US" dirty="0" smtClean="0"/>
              <a:t> ring of </a:t>
            </a:r>
            <a:r>
              <a:rPr lang="en-US" dirty="0" err="1" smtClean="0"/>
              <a:t>protoporphyrin</a:t>
            </a:r>
            <a:r>
              <a:rPr lang="en-US" dirty="0" smtClean="0"/>
              <a:t> IX.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rotoporphyrin IX 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6705600" cy="54864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eme-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6400800" cy="55626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</a:t>
            </a:r>
            <a:r>
              <a:rPr lang="en-US" dirty="0" err="1" smtClean="0"/>
              <a:t>Porphyrins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cyclic molecules.</a:t>
            </a:r>
          </a:p>
          <a:p>
            <a:r>
              <a:rPr lang="en-US" dirty="0" smtClean="0"/>
              <a:t>Formed by the linkage of four </a:t>
            </a:r>
            <a:r>
              <a:rPr lang="en-US" dirty="0" err="1" smtClean="0"/>
              <a:t>tetrapyrrole</a:t>
            </a:r>
            <a:r>
              <a:rPr lang="en-US" dirty="0" smtClean="0"/>
              <a:t> rings, through </a:t>
            </a:r>
            <a:r>
              <a:rPr lang="en-US" dirty="0" err="1" smtClean="0"/>
              <a:t>methenyl</a:t>
            </a:r>
            <a:r>
              <a:rPr lang="en-US" dirty="0" smtClean="0"/>
              <a:t> bridges.</a:t>
            </a:r>
          </a:p>
          <a:p>
            <a:r>
              <a:rPr lang="en-US" u="sng" dirty="0" smtClean="0"/>
              <a:t>Structural Features:</a:t>
            </a:r>
          </a:p>
          <a:p>
            <a:pPr marL="651510" indent="-514350">
              <a:buNone/>
            </a:pPr>
            <a:r>
              <a:rPr lang="en-US" dirty="0" smtClean="0"/>
              <a:t>1.   Side chains- All the </a:t>
            </a:r>
            <a:r>
              <a:rPr lang="en-US" dirty="0" err="1" smtClean="0"/>
              <a:t>porphyrins</a:t>
            </a:r>
            <a:r>
              <a:rPr lang="en-US" dirty="0" smtClean="0"/>
              <a:t> vary in the nature of their side chains that are attached to their </a:t>
            </a:r>
            <a:r>
              <a:rPr lang="en-US" dirty="0" err="1" smtClean="0"/>
              <a:t>pyrrole</a:t>
            </a:r>
            <a:r>
              <a:rPr lang="en-US" dirty="0" smtClean="0"/>
              <a:t> </a:t>
            </a:r>
            <a:r>
              <a:rPr lang="en-US" dirty="0" err="1" smtClean="0"/>
              <a:t>rings.e.g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/>
            <a:r>
              <a:rPr lang="en-US" dirty="0" smtClean="0"/>
              <a:t> </a:t>
            </a:r>
            <a:r>
              <a:rPr lang="en-US" dirty="0" err="1" smtClean="0"/>
              <a:t>Uroporphyrin</a:t>
            </a:r>
            <a:r>
              <a:rPr lang="en-US" dirty="0" smtClean="0"/>
              <a:t>- acetate and propionate</a:t>
            </a:r>
          </a:p>
          <a:p>
            <a:pPr marL="651510" indent="-514350"/>
            <a:r>
              <a:rPr lang="en-US" dirty="0" smtClean="0"/>
              <a:t> </a:t>
            </a:r>
            <a:r>
              <a:rPr lang="en-US" dirty="0" err="1" smtClean="0"/>
              <a:t>Coproporphyrin</a:t>
            </a:r>
            <a:r>
              <a:rPr lang="en-US" dirty="0" smtClean="0"/>
              <a:t>- methyl and propionate</a:t>
            </a:r>
          </a:p>
          <a:p>
            <a:pPr marL="651510" indent="-514350"/>
            <a:r>
              <a:rPr lang="en-US" dirty="0" smtClean="0"/>
              <a:t> </a:t>
            </a:r>
            <a:r>
              <a:rPr lang="en-US" dirty="0" err="1" smtClean="0"/>
              <a:t>Protoporphyrin</a:t>
            </a:r>
            <a:r>
              <a:rPr lang="en-US" dirty="0" smtClean="0"/>
              <a:t> IX- vinyl, methyl and propionate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The side chains can be ordered in four different ways, designated as I- IV.</a:t>
            </a:r>
          </a:p>
          <a:p>
            <a:pPr>
              <a:buNone/>
            </a:pPr>
            <a:r>
              <a:rPr lang="en-US" dirty="0" smtClean="0"/>
              <a:t>    Only Type III </a:t>
            </a:r>
            <a:r>
              <a:rPr lang="en-US" dirty="0" err="1" smtClean="0"/>
              <a:t>porphyrins</a:t>
            </a:r>
            <a:r>
              <a:rPr lang="en-US" dirty="0" smtClean="0"/>
              <a:t> are physiologically  important. They have an asymmetric  distribution. e.g.</a:t>
            </a:r>
          </a:p>
          <a:p>
            <a:pPr>
              <a:buNone/>
            </a:pPr>
            <a:r>
              <a:rPr lang="en-US" dirty="0" smtClean="0"/>
              <a:t>     AP, AP,AP, AP-   Type I</a:t>
            </a:r>
          </a:p>
          <a:p>
            <a:pPr>
              <a:buNone/>
            </a:pPr>
            <a:r>
              <a:rPr lang="en-US" dirty="0" smtClean="0"/>
              <a:t>     AP, AP, </a:t>
            </a:r>
            <a:r>
              <a:rPr lang="en-US" dirty="0" smtClean="0">
                <a:solidFill>
                  <a:srgbClr val="FFFF00"/>
                </a:solidFill>
              </a:rPr>
              <a:t>PA</a:t>
            </a:r>
            <a:r>
              <a:rPr lang="en-US" dirty="0" smtClean="0"/>
              <a:t>, AP-   Type III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HEME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a group of specialized proteins that contain </a:t>
            </a:r>
            <a:r>
              <a:rPr lang="en-US" dirty="0" err="1" smtClean="0"/>
              <a:t>heme</a:t>
            </a:r>
            <a:r>
              <a:rPr lang="en-US" dirty="0" smtClean="0"/>
              <a:t> and </a:t>
            </a:r>
            <a:r>
              <a:rPr lang="en-US" dirty="0" err="1" smtClean="0"/>
              <a:t>globin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Heme</a:t>
            </a:r>
            <a:r>
              <a:rPr lang="en-US" dirty="0" smtClean="0"/>
              <a:t> is the prosthetic part and </a:t>
            </a:r>
            <a:r>
              <a:rPr lang="en-US" dirty="0" err="1" smtClean="0"/>
              <a:t>globin</a:t>
            </a:r>
            <a:r>
              <a:rPr lang="en-US" dirty="0" smtClean="0"/>
              <a:t> is the protein part.</a:t>
            </a:r>
          </a:p>
          <a:p>
            <a:r>
              <a:rPr lang="en-US" dirty="0" smtClean="0"/>
              <a:t>97% is the </a:t>
            </a:r>
            <a:r>
              <a:rPr lang="en-US" dirty="0" err="1" smtClean="0"/>
              <a:t>globin</a:t>
            </a:r>
            <a:r>
              <a:rPr lang="en-US" dirty="0" smtClean="0"/>
              <a:t> part and the rest 3% is the </a:t>
            </a:r>
            <a:r>
              <a:rPr lang="en-US" dirty="0" err="1" smtClean="0"/>
              <a:t>heme</a:t>
            </a:r>
            <a:r>
              <a:rPr lang="en-US" dirty="0" smtClean="0"/>
              <a:t> part.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Porphyrinogens</a:t>
            </a:r>
            <a:r>
              <a:rPr lang="en-US" dirty="0" smtClean="0"/>
              <a:t> : These are the precursors of </a:t>
            </a:r>
            <a:r>
              <a:rPr lang="en-US" dirty="0" err="1" smtClean="0"/>
              <a:t>porphyrins</a:t>
            </a:r>
            <a:r>
              <a:rPr lang="en-US" dirty="0" smtClean="0"/>
              <a:t>. They are colorless.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OF SYNTHESIS OF 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Sites:</a:t>
            </a:r>
          </a:p>
          <a:p>
            <a:pPr marL="651510" indent="-514350">
              <a:buAutoNum type="arabicPeriod"/>
            </a:pPr>
            <a:r>
              <a:rPr lang="en-US" dirty="0" smtClean="0"/>
              <a:t>Liver (</a:t>
            </a:r>
            <a:r>
              <a:rPr lang="en-US" dirty="0" err="1" smtClean="0"/>
              <a:t>heme</a:t>
            </a:r>
            <a:r>
              <a:rPr lang="en-US" dirty="0" smtClean="0"/>
              <a:t> proteins- </a:t>
            </a:r>
            <a:r>
              <a:rPr lang="en-US" dirty="0" err="1" smtClean="0"/>
              <a:t>cytochromes</a:t>
            </a:r>
            <a:r>
              <a:rPr lang="en-US" dirty="0" smtClean="0"/>
              <a:t>)(fluctuating)</a:t>
            </a:r>
          </a:p>
          <a:p>
            <a:pPr marL="651510" indent="-514350">
              <a:buAutoNum type="arabicPeriod"/>
            </a:pPr>
            <a:r>
              <a:rPr lang="en-US" dirty="0" smtClean="0"/>
              <a:t>Bone marrow (RBC)(constant).</a:t>
            </a:r>
          </a:p>
          <a:p>
            <a:pPr marL="651510" indent="-514350">
              <a:buAutoNum type="arabicPeriod"/>
            </a:pPr>
            <a:r>
              <a:rPr lang="en-US" dirty="0" smtClean="0"/>
              <a:t>Initial and the last three steps occur in the mitochondria</a:t>
            </a:r>
          </a:p>
          <a:p>
            <a:pPr marL="651510" indent="-514350">
              <a:buAutoNum type="arabicPeriod"/>
            </a:pPr>
            <a:r>
              <a:rPr lang="en-US" dirty="0" smtClean="0"/>
              <a:t>Intermediate steps in the cytosol.</a:t>
            </a:r>
          </a:p>
          <a:p>
            <a:pPr marL="651510" indent="-514350">
              <a:buAutoNum type="arabicPeriod"/>
            </a:pPr>
            <a:r>
              <a:rPr lang="en-US" dirty="0" smtClean="0"/>
              <a:t>RBC’s have no mitochondria, unable to synthesize </a:t>
            </a:r>
            <a:r>
              <a:rPr lang="en-US" dirty="0" err="1" smtClean="0"/>
              <a:t>heme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Glycine</a:t>
            </a:r>
            <a:r>
              <a:rPr lang="en-US" dirty="0" smtClean="0"/>
              <a:t>  + </a:t>
            </a:r>
            <a:r>
              <a:rPr lang="en-US" dirty="0" err="1" smtClean="0"/>
              <a:t>succinyl</a:t>
            </a:r>
            <a:r>
              <a:rPr lang="en-US" dirty="0" smtClean="0"/>
              <a:t> </a:t>
            </a:r>
            <a:r>
              <a:rPr lang="en-US" dirty="0" err="1" smtClean="0"/>
              <a:t>CoA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l-GR" dirty="0" smtClean="0">
                <a:solidFill>
                  <a:srgbClr val="FFFF00"/>
                </a:solidFill>
                <a:latin typeface="Calibri"/>
              </a:rPr>
              <a:t>δ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-</a:t>
            </a:r>
            <a:r>
              <a:rPr lang="en-US" dirty="0" err="1" smtClean="0">
                <a:solidFill>
                  <a:srgbClr val="FFFF00"/>
                </a:solidFill>
                <a:latin typeface="Calibri"/>
              </a:rPr>
              <a:t>aminolevulinic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 acid(ALA)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Enzyme:   Mitochondrial enzyme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Calibri"/>
              </a:rPr>
              <a:t>δ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-</a:t>
            </a:r>
            <a:r>
              <a:rPr lang="en-US" dirty="0" err="1" smtClean="0">
                <a:solidFill>
                  <a:srgbClr val="FFFF00"/>
                </a:solidFill>
                <a:latin typeface="Calibri"/>
              </a:rPr>
              <a:t>aminolevulinate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alibri"/>
              </a:rPr>
              <a:t>synthase</a:t>
            </a:r>
            <a:endParaRPr lang="en-US" dirty="0" smtClean="0">
              <a:solidFill>
                <a:srgbClr val="FFFF00"/>
              </a:solidFill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         </a:t>
            </a:r>
            <a:r>
              <a:rPr lang="en-US" dirty="0" smtClean="0">
                <a:latin typeface="Calibri"/>
              </a:rPr>
              <a:t>−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Hemin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Heme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133600" y="2209800"/>
            <a:ext cx="3322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 requires </a:t>
            </a:r>
            <a:r>
              <a:rPr lang="en-US" dirty="0" err="1" smtClean="0"/>
              <a:t>pyridoxal</a:t>
            </a:r>
            <a:r>
              <a:rPr lang="en-US" dirty="0" smtClean="0"/>
              <a:t> phosphate as a co- enzyme.</a:t>
            </a:r>
          </a:p>
          <a:p>
            <a:r>
              <a:rPr lang="en-US" dirty="0" smtClean="0"/>
              <a:t>It is the rate limiting step</a:t>
            </a:r>
          </a:p>
          <a:p>
            <a:r>
              <a:rPr lang="en-US" dirty="0" smtClean="0"/>
              <a:t>Inhibited by end product </a:t>
            </a:r>
            <a:r>
              <a:rPr lang="en-US" dirty="0" err="1" smtClean="0"/>
              <a:t>hemin</a:t>
            </a:r>
            <a:r>
              <a:rPr lang="en-US" dirty="0" smtClean="0"/>
              <a:t>(</a:t>
            </a:r>
            <a:r>
              <a:rPr lang="en-US" dirty="0" err="1" smtClean="0"/>
              <a:t>heme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Drugs such as </a:t>
            </a:r>
            <a:r>
              <a:rPr lang="en-US" dirty="0" err="1" smtClean="0"/>
              <a:t>phenobarbitol</a:t>
            </a:r>
            <a:r>
              <a:rPr lang="en-US" dirty="0" smtClean="0"/>
              <a:t>, </a:t>
            </a:r>
            <a:r>
              <a:rPr lang="en-US" dirty="0" err="1" smtClean="0"/>
              <a:t>griseofulvin</a:t>
            </a:r>
            <a:r>
              <a:rPr lang="en-US" dirty="0" smtClean="0"/>
              <a:t> or </a:t>
            </a:r>
            <a:r>
              <a:rPr lang="en-US" dirty="0" err="1" smtClean="0"/>
              <a:t>hydantoin</a:t>
            </a:r>
            <a:r>
              <a:rPr lang="en-US" dirty="0" smtClean="0"/>
              <a:t>- increase the activity of ALA </a:t>
            </a:r>
            <a:r>
              <a:rPr lang="en-US" dirty="0" err="1" smtClean="0"/>
              <a:t>synthase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drugs are metabolized by </a:t>
            </a:r>
            <a:r>
              <a:rPr lang="en-US" dirty="0" err="1" smtClean="0"/>
              <a:t>microsomal</a:t>
            </a:r>
            <a:r>
              <a:rPr lang="en-US" dirty="0" smtClean="0"/>
              <a:t> </a:t>
            </a:r>
            <a:r>
              <a:rPr lang="en-US" smtClean="0"/>
              <a:t>cytochromes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alibri"/>
              </a:rPr>
              <a:t>        </a:t>
            </a:r>
            <a:r>
              <a:rPr lang="el-GR" dirty="0" smtClean="0">
                <a:latin typeface="Calibri"/>
              </a:rPr>
              <a:t>δ</a:t>
            </a:r>
            <a:r>
              <a:rPr lang="en-US" dirty="0" smtClean="0">
                <a:latin typeface="Calibri"/>
              </a:rPr>
              <a:t>-</a:t>
            </a:r>
            <a:r>
              <a:rPr lang="en-US" dirty="0" err="1" smtClean="0">
                <a:latin typeface="Calibri"/>
              </a:rPr>
              <a:t>aminolevulinic</a:t>
            </a:r>
            <a:r>
              <a:rPr lang="en-US" dirty="0" smtClean="0">
                <a:latin typeface="Calibri"/>
              </a:rPr>
              <a:t> acid(ALA)  (2 mol condense)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                 </a:t>
            </a:r>
            <a:r>
              <a:rPr lang="en-US" dirty="0" err="1" smtClean="0">
                <a:solidFill>
                  <a:srgbClr val="FFFF00"/>
                </a:solidFill>
                <a:latin typeface="Calibri"/>
              </a:rPr>
              <a:t>Porphobilinogen</a:t>
            </a:r>
            <a:endParaRPr lang="en-US" dirty="0" smtClean="0">
              <a:solidFill>
                <a:srgbClr val="FFFF00"/>
              </a:solidFill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  Enzyme: </a:t>
            </a:r>
            <a:r>
              <a:rPr lang="el-GR" dirty="0" smtClean="0">
                <a:solidFill>
                  <a:srgbClr val="FFFF00"/>
                </a:solidFill>
                <a:latin typeface="Calibri"/>
              </a:rPr>
              <a:t>δ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-</a:t>
            </a:r>
            <a:r>
              <a:rPr lang="en-US" dirty="0" err="1" smtClean="0">
                <a:solidFill>
                  <a:srgbClr val="FFFF00"/>
                </a:solidFill>
                <a:latin typeface="Calibri"/>
              </a:rPr>
              <a:t>aminolevulinic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 acid </a:t>
            </a:r>
            <a:r>
              <a:rPr lang="en-US" dirty="0" err="1" smtClean="0">
                <a:solidFill>
                  <a:srgbClr val="FFFF00"/>
                </a:solidFill>
                <a:latin typeface="Calibri"/>
              </a:rPr>
              <a:t>dehydratase</a:t>
            </a:r>
            <a:endParaRPr lang="en-US" dirty="0" smtClean="0">
              <a:solidFill>
                <a:srgbClr val="FFFF00"/>
              </a:solidFill>
              <a:latin typeface="Calibri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Calibri"/>
              </a:rPr>
              <a:t>                         </a:t>
            </a:r>
            <a:r>
              <a:rPr lang="en-US" dirty="0" smtClean="0">
                <a:latin typeface="Calibri"/>
              </a:rPr>
              <a:t>−  Lead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048000" y="2286000"/>
            <a:ext cx="3322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Calibri"/>
              </a:rPr>
              <a:t>               </a:t>
            </a:r>
            <a:r>
              <a:rPr lang="en-US" dirty="0" err="1" smtClean="0">
                <a:latin typeface="Calibri"/>
              </a:rPr>
              <a:t>Porphobilinogen</a:t>
            </a:r>
            <a:r>
              <a:rPr lang="en-US" dirty="0" smtClean="0">
                <a:latin typeface="Calibri"/>
              </a:rPr>
              <a:t>( 4 molecules condense)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err="1" smtClean="0">
                <a:solidFill>
                  <a:srgbClr val="FFFF00"/>
                </a:solidFill>
              </a:rPr>
              <a:t>Hydroxymethylbilane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Enzyme: </a:t>
            </a:r>
            <a:r>
              <a:rPr lang="en-US" dirty="0" err="1" smtClean="0">
                <a:solidFill>
                  <a:srgbClr val="FFFF00"/>
                </a:solidFill>
              </a:rPr>
              <a:t>Hydroxymethylbilane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synthase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733800" y="2209800"/>
            <a:ext cx="3322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Hydroxymethylbilane</a:t>
            </a:r>
            <a:r>
              <a:rPr lang="en-US" dirty="0" smtClean="0"/>
              <a:t> (ring closure and </a:t>
            </a:r>
            <a:r>
              <a:rPr lang="en-US" dirty="0" err="1" smtClean="0"/>
              <a:t>isomerization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>
                <a:solidFill>
                  <a:srgbClr val="FFFF00"/>
                </a:solidFill>
              </a:rPr>
              <a:t>Uroporphyrinogen</a:t>
            </a:r>
            <a:r>
              <a:rPr lang="en-US" dirty="0" smtClean="0">
                <a:solidFill>
                  <a:srgbClr val="FFFF00"/>
                </a:solidFill>
              </a:rPr>
              <a:t> III</a:t>
            </a:r>
          </a:p>
          <a:p>
            <a:pPr>
              <a:buNone/>
            </a:pPr>
            <a:r>
              <a:rPr lang="en-US" dirty="0" smtClean="0"/>
              <a:t>Enzyme</a:t>
            </a: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dirty="0" err="1" smtClean="0">
                <a:solidFill>
                  <a:srgbClr val="FFFF00"/>
                </a:solidFill>
              </a:rPr>
              <a:t>Uroporphyrinogen</a:t>
            </a:r>
            <a:r>
              <a:rPr lang="en-US" dirty="0" smtClean="0">
                <a:solidFill>
                  <a:srgbClr val="FFFF00"/>
                </a:solidFill>
              </a:rPr>
              <a:t> III </a:t>
            </a:r>
            <a:r>
              <a:rPr lang="en-US" dirty="0" err="1" smtClean="0">
                <a:solidFill>
                  <a:srgbClr val="FFFF00"/>
                </a:solidFill>
              </a:rPr>
              <a:t>synthase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733800" y="2667000"/>
            <a:ext cx="3322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Uroporphyrinogen</a:t>
            </a:r>
            <a:r>
              <a:rPr lang="en-US" dirty="0" smtClean="0"/>
              <a:t> III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>
                <a:solidFill>
                  <a:srgbClr val="FFFF00"/>
                </a:solidFill>
              </a:rPr>
              <a:t>Coporphyrinogens</a:t>
            </a:r>
            <a:r>
              <a:rPr lang="en-US" dirty="0" smtClean="0">
                <a:solidFill>
                  <a:srgbClr val="FFFF00"/>
                </a:solidFill>
              </a:rPr>
              <a:t> III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Enzyme: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Uroporphyrinogen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decarboxylase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733800" y="2362200"/>
            <a:ext cx="3322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Coporphyrinogens</a:t>
            </a:r>
            <a:r>
              <a:rPr lang="en-US" dirty="0" smtClean="0"/>
              <a:t> III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>
                <a:solidFill>
                  <a:srgbClr val="FFFF00"/>
                </a:solidFill>
              </a:rPr>
              <a:t>Protoporphyrinogen</a:t>
            </a:r>
            <a:r>
              <a:rPr lang="en-US" dirty="0" smtClean="0">
                <a:solidFill>
                  <a:srgbClr val="FFFF00"/>
                </a:solidFill>
              </a:rPr>
              <a:t> IX</a:t>
            </a:r>
          </a:p>
          <a:p>
            <a:pPr>
              <a:buNone/>
            </a:pPr>
            <a:r>
              <a:rPr lang="en-US" dirty="0" smtClean="0"/>
              <a:t>Enzyme: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Coporphyrinogens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Oxidase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429000" y="2438400"/>
            <a:ext cx="3322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GLOBULAR HEME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</a:t>
            </a:r>
            <a:r>
              <a:rPr lang="en-US" dirty="0" smtClean="0"/>
              <a:t>of </a:t>
            </a:r>
            <a:r>
              <a:rPr lang="en-US" dirty="0" err="1" smtClean="0"/>
              <a:t>heme</a:t>
            </a:r>
            <a:r>
              <a:rPr lang="en-US" dirty="0" smtClean="0"/>
              <a:t> group is dictated by the environment.</a:t>
            </a:r>
          </a:p>
          <a:p>
            <a:r>
              <a:rPr lang="en-US" dirty="0" smtClean="0"/>
              <a:t>Examples:</a:t>
            </a:r>
          </a:p>
          <a:p>
            <a:pPr marL="550926" indent="-514350">
              <a:buNone/>
            </a:pPr>
            <a:r>
              <a:rPr lang="en-US" dirty="0" smtClean="0"/>
              <a:t>   a</a:t>
            </a:r>
            <a:r>
              <a:rPr lang="en-US" dirty="0" smtClean="0"/>
              <a:t>. </a:t>
            </a:r>
            <a:r>
              <a:rPr lang="en-US" dirty="0" err="1" smtClean="0"/>
              <a:t>Cytochromes</a:t>
            </a: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  b</a:t>
            </a:r>
            <a:r>
              <a:rPr lang="en-US" dirty="0" smtClean="0"/>
              <a:t>. </a:t>
            </a:r>
            <a:r>
              <a:rPr lang="en-US" dirty="0" err="1" smtClean="0"/>
              <a:t>Catalase</a:t>
            </a: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  c</a:t>
            </a:r>
            <a:r>
              <a:rPr lang="en-US" dirty="0" smtClean="0"/>
              <a:t>. Hemoglobin</a:t>
            </a:r>
          </a:p>
          <a:p>
            <a:pPr marL="550926" indent="-514350">
              <a:buNone/>
            </a:pPr>
            <a:r>
              <a:rPr lang="en-US" dirty="0" smtClean="0"/>
              <a:t>   d</a:t>
            </a:r>
            <a:r>
              <a:rPr lang="en-US" dirty="0" smtClean="0"/>
              <a:t>. </a:t>
            </a:r>
            <a:r>
              <a:rPr lang="en-US" dirty="0" err="1" smtClean="0"/>
              <a:t>Myoglobin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Protoporphyrinogen</a:t>
            </a:r>
            <a:r>
              <a:rPr lang="en-US" dirty="0" smtClean="0"/>
              <a:t> IX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>
                <a:solidFill>
                  <a:srgbClr val="FFFF00"/>
                </a:solidFill>
              </a:rPr>
              <a:t>Protoporphyrin</a:t>
            </a:r>
            <a:r>
              <a:rPr lang="en-US" dirty="0" smtClean="0">
                <a:solidFill>
                  <a:srgbClr val="FFFF00"/>
                </a:solidFill>
              </a:rPr>
              <a:t> IX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/>
              <a:t>Enzyme: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Protoporphyrinogen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oxidase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895600" y="2209800"/>
            <a:ext cx="4084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Protoporphyrin</a:t>
            </a:r>
            <a:r>
              <a:rPr lang="en-US" dirty="0" smtClean="0"/>
              <a:t> IX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    </a:t>
            </a:r>
            <a:r>
              <a:rPr lang="en-US" dirty="0" err="1" smtClean="0">
                <a:solidFill>
                  <a:srgbClr val="FFFF00"/>
                </a:solidFill>
              </a:rPr>
              <a:t>Heme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/>
              <a:t>Enzyme: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Ferrochelatase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590800" y="2362200"/>
            <a:ext cx="3322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in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the </a:t>
            </a:r>
            <a:r>
              <a:rPr lang="en-US" dirty="0" smtClean="0">
                <a:hlinkClick r:id="rId2" action="ppaction://hlinkfile" tooltip="Embryo"/>
              </a:rPr>
              <a:t>embryo</a:t>
            </a:r>
            <a:r>
              <a:rPr lang="en-US" dirty="0" smtClean="0"/>
              <a:t>:</a:t>
            </a:r>
          </a:p>
          <a:p>
            <a:r>
              <a:rPr lang="en-US" dirty="0" smtClean="0"/>
              <a:t>Gower 1 (</a:t>
            </a:r>
            <a:r>
              <a:rPr lang="el-GR" dirty="0" smtClean="0"/>
              <a:t>ζ</a:t>
            </a:r>
            <a:r>
              <a:rPr lang="el-GR" baseline="-25000" dirty="0" smtClean="0"/>
              <a:t>2</a:t>
            </a:r>
            <a:r>
              <a:rPr lang="el-GR" dirty="0" smtClean="0"/>
              <a:t>ε</a:t>
            </a:r>
            <a:r>
              <a:rPr lang="el-GR" baseline="-25000" dirty="0" smtClean="0"/>
              <a:t>2</a:t>
            </a:r>
            <a:r>
              <a:rPr lang="el-GR" dirty="0" smtClean="0"/>
              <a:t>) </a:t>
            </a:r>
          </a:p>
          <a:p>
            <a:r>
              <a:rPr lang="en-US" dirty="0" smtClean="0"/>
              <a:t>Gower 2 (</a:t>
            </a:r>
            <a:r>
              <a:rPr lang="el-GR" dirty="0" smtClean="0"/>
              <a:t>α</a:t>
            </a:r>
            <a:r>
              <a:rPr lang="el-GR" baseline="-25000" dirty="0" smtClean="0"/>
              <a:t>2</a:t>
            </a:r>
            <a:r>
              <a:rPr lang="el-GR" dirty="0" smtClean="0"/>
              <a:t>ε</a:t>
            </a:r>
            <a:r>
              <a:rPr lang="el-GR" baseline="-25000" dirty="0" smtClean="0"/>
              <a:t>2</a:t>
            </a:r>
            <a:r>
              <a:rPr lang="el-GR" dirty="0" smtClean="0"/>
              <a:t>) 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Hemoglobin Portland (</a:t>
            </a:r>
            <a:r>
              <a:rPr lang="el-GR" dirty="0" smtClean="0"/>
              <a:t>ζ</a:t>
            </a:r>
            <a:r>
              <a:rPr lang="el-GR" baseline="-25000" dirty="0" smtClean="0"/>
              <a:t>2</a:t>
            </a:r>
            <a:r>
              <a:rPr lang="el-GR" dirty="0" smtClean="0"/>
              <a:t>γ</a:t>
            </a:r>
            <a:r>
              <a:rPr lang="el-GR" baseline="-25000" dirty="0" smtClean="0"/>
              <a:t>2</a:t>
            </a:r>
            <a:r>
              <a:rPr lang="el-GR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In the </a:t>
            </a:r>
            <a:r>
              <a:rPr lang="en-US" dirty="0" smtClean="0">
                <a:hlinkClick r:id="rId2" action="ppaction://hlinkfile" tooltip="Fetus"/>
              </a:rPr>
              <a:t>fetus</a:t>
            </a:r>
            <a:r>
              <a:rPr lang="en-US" dirty="0" smtClean="0"/>
              <a:t>:</a:t>
            </a:r>
          </a:p>
          <a:p>
            <a:r>
              <a:rPr lang="en-US" dirty="0" smtClean="0">
                <a:hlinkClick r:id="rId3" action="ppaction://hlinkfile" tooltip="Hemoglobin F"/>
              </a:rPr>
              <a:t>Hemoglobin F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l-GR" baseline="-25000" dirty="0" smtClean="0"/>
              <a:t>2</a:t>
            </a:r>
            <a:r>
              <a:rPr lang="el-GR" dirty="0" smtClean="0"/>
              <a:t>γ</a:t>
            </a:r>
            <a:r>
              <a:rPr lang="el-GR" baseline="-25000" dirty="0" smtClean="0"/>
              <a:t>2</a:t>
            </a:r>
            <a:r>
              <a:rPr lang="el-GR" dirty="0" smtClean="0"/>
              <a:t>)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 In adults:</a:t>
            </a:r>
          </a:p>
          <a:p>
            <a:r>
              <a:rPr lang="en-US" dirty="0" smtClean="0">
                <a:latin typeface="Arial Rounded MT Bold" pitchFamily="34" charset="0"/>
                <a:hlinkClick r:id="rId2" action="ppaction://hlinkfile" tooltip="Hemoglobin A"/>
              </a:rPr>
              <a:t>Hemoglobin A</a:t>
            </a:r>
            <a:r>
              <a:rPr lang="en-US" dirty="0" smtClean="0">
                <a:latin typeface="Arial Rounded MT Bold" pitchFamily="34" charset="0"/>
              </a:rPr>
              <a:t> (</a:t>
            </a:r>
            <a:r>
              <a:rPr lang="el-GR" dirty="0" smtClean="0"/>
              <a:t>α</a:t>
            </a:r>
            <a:r>
              <a:rPr lang="el-GR" baseline="-25000" dirty="0" smtClean="0"/>
              <a:t>2</a:t>
            </a:r>
            <a:r>
              <a:rPr lang="el-GR" dirty="0" smtClean="0"/>
              <a:t>β</a:t>
            </a:r>
            <a:r>
              <a:rPr lang="el-GR" baseline="-25000" dirty="0" smtClean="0"/>
              <a:t>2</a:t>
            </a:r>
            <a:r>
              <a:rPr lang="el-GR" dirty="0" smtClean="0"/>
              <a:t>) </a:t>
            </a:r>
            <a:r>
              <a:rPr lang="en-US" dirty="0" smtClean="0">
                <a:latin typeface="Arial Rounded MT Bold" pitchFamily="34" charset="0"/>
              </a:rPr>
              <a:t> - The most common with a normal amount over 95% </a:t>
            </a:r>
          </a:p>
          <a:p>
            <a:r>
              <a:rPr lang="en-US" dirty="0" smtClean="0">
                <a:latin typeface="Arial Rounded MT Bold" pitchFamily="34" charset="0"/>
                <a:hlinkClick r:id="rId3" action="ppaction://hlinkfile" tooltip="Hemoglobin A2"/>
              </a:rPr>
              <a:t>Hemoglobin A</a:t>
            </a:r>
            <a:r>
              <a:rPr lang="en-US" baseline="-25000" dirty="0" smtClean="0">
                <a:latin typeface="Arial Rounded MT Bold" pitchFamily="34" charset="0"/>
                <a:hlinkClick r:id="rId3" action="ppaction://hlinkfile" tooltip="Hemoglobin A2"/>
              </a:rPr>
              <a:t>2</a:t>
            </a:r>
            <a:r>
              <a:rPr lang="en-US" dirty="0" smtClean="0">
                <a:latin typeface="Arial Rounded MT Bold" pitchFamily="34" charset="0"/>
              </a:rPr>
              <a:t> (</a:t>
            </a:r>
            <a:r>
              <a:rPr lang="el-GR" dirty="0" smtClean="0"/>
              <a:t>α</a:t>
            </a:r>
            <a:r>
              <a:rPr lang="el-GR" baseline="-25000" dirty="0" smtClean="0"/>
              <a:t>2</a:t>
            </a:r>
            <a:r>
              <a:rPr lang="el-GR" dirty="0" smtClean="0"/>
              <a:t>δ</a:t>
            </a:r>
            <a:r>
              <a:rPr lang="el-GR" baseline="-25000" dirty="0" smtClean="0"/>
              <a:t>2</a:t>
            </a:r>
            <a:r>
              <a:rPr lang="el-GR" dirty="0" smtClean="0"/>
              <a:t>) - δ </a:t>
            </a:r>
            <a:r>
              <a:rPr lang="en-US" dirty="0" smtClean="0">
                <a:latin typeface="Arial Rounded MT Bold" pitchFamily="34" charset="0"/>
              </a:rPr>
              <a:t>chain synthesis begins late in the third trimester and in adults, it has a normal range of 1.5-3.5% </a:t>
            </a:r>
          </a:p>
          <a:p>
            <a:r>
              <a:rPr lang="en-US" dirty="0" smtClean="0">
                <a:latin typeface="Arial Rounded MT Bold" pitchFamily="34" charset="0"/>
                <a:hlinkClick r:id="rId4" action="ppaction://hlinkfile" tooltip="Hemoglobin F"/>
              </a:rPr>
              <a:t>Hemoglobin F</a:t>
            </a:r>
            <a:r>
              <a:rPr lang="en-US" dirty="0" smtClean="0">
                <a:latin typeface="Arial Rounded MT Bold" pitchFamily="34" charset="0"/>
              </a:rPr>
              <a:t> (</a:t>
            </a:r>
            <a:r>
              <a:rPr lang="el-GR" dirty="0" smtClean="0"/>
              <a:t>α</a:t>
            </a:r>
            <a:r>
              <a:rPr lang="el-GR" baseline="-25000" dirty="0" smtClean="0"/>
              <a:t>2</a:t>
            </a:r>
            <a:r>
              <a:rPr lang="el-GR" dirty="0" smtClean="0"/>
              <a:t>γ</a:t>
            </a:r>
            <a:r>
              <a:rPr lang="el-GR" baseline="-25000" dirty="0" smtClean="0"/>
              <a:t>2</a:t>
            </a:r>
            <a:r>
              <a:rPr lang="el-GR" dirty="0" smtClean="0"/>
              <a:t>) - </a:t>
            </a:r>
            <a:r>
              <a:rPr lang="en-US" dirty="0" smtClean="0">
                <a:latin typeface="Arial Rounded MT Bold" pitchFamily="34" charset="0"/>
              </a:rPr>
              <a:t>In adults Hemoglobin F is restricted to a limited population of red cells called F-cells. However, the level of </a:t>
            </a:r>
            <a:r>
              <a:rPr lang="en-US" dirty="0" err="1" smtClean="0">
                <a:latin typeface="Arial Rounded MT Bold" pitchFamily="34" charset="0"/>
              </a:rPr>
              <a:t>Hb</a:t>
            </a:r>
            <a:r>
              <a:rPr lang="en-US" dirty="0" smtClean="0">
                <a:latin typeface="Arial Rounded MT Bold" pitchFamily="34" charset="0"/>
              </a:rPr>
              <a:t> F can be elevated in persons with sickle-cell disease.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 action="ppaction://hlinkfile" tooltip="Hemoglobin C"/>
              </a:rPr>
              <a:t>Hemoglobin C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l-GR" baseline="-25000" dirty="0" smtClean="0"/>
              <a:t>2</a:t>
            </a:r>
            <a:r>
              <a:rPr lang="el-GR" dirty="0" smtClean="0"/>
              <a:t>β</a:t>
            </a:r>
            <a:r>
              <a:rPr lang="en-US" baseline="30000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) - Another variant due to a variation in the </a:t>
            </a:r>
            <a:r>
              <a:rPr lang="el-GR" dirty="0" smtClean="0"/>
              <a:t>β-</a:t>
            </a:r>
            <a:r>
              <a:rPr lang="en-US" dirty="0" smtClean="0"/>
              <a:t>chain gene. This variant causes a mild chronic </a:t>
            </a:r>
            <a:r>
              <a:rPr lang="en-US" dirty="0" smtClean="0">
                <a:hlinkClick r:id="rId3" action="ppaction://hlinkfile" tooltip="Hemolytic anemia"/>
              </a:rPr>
              <a:t>hemolytic anemia</a:t>
            </a:r>
            <a:r>
              <a:rPr lang="en-US" dirty="0" smtClean="0"/>
              <a:t>. </a:t>
            </a:r>
          </a:p>
          <a:p>
            <a:r>
              <a:rPr lang="en-US" dirty="0" smtClean="0">
                <a:hlinkClick r:id="rId4" action="ppaction://hlinkfile" tooltip="Hemoglobin E"/>
              </a:rPr>
              <a:t>Hemoglobin E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l-GR" baseline="-25000" dirty="0" smtClean="0"/>
              <a:t>2</a:t>
            </a:r>
            <a:r>
              <a:rPr lang="el-GR" dirty="0" smtClean="0"/>
              <a:t>β</a:t>
            </a:r>
            <a:r>
              <a:rPr lang="en-US" baseline="30000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) - Another variant due to a variation in the </a:t>
            </a:r>
            <a:r>
              <a:rPr lang="el-GR" dirty="0" smtClean="0"/>
              <a:t>β-</a:t>
            </a:r>
            <a:r>
              <a:rPr lang="en-US" dirty="0" smtClean="0"/>
              <a:t>chain gene. This variant causes a mild chronic </a:t>
            </a:r>
            <a:r>
              <a:rPr lang="en-US" dirty="0" smtClean="0">
                <a:hlinkClick r:id="rId3" action="ppaction://hlinkfile" tooltip="Hemolytic anemia"/>
              </a:rPr>
              <a:t>hemolytic anemia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Variant forms which cause disease:</a:t>
            </a:r>
          </a:p>
          <a:p>
            <a:r>
              <a:rPr lang="en-US" dirty="0" smtClean="0">
                <a:solidFill>
                  <a:srgbClr val="CCCC00"/>
                </a:solidFill>
              </a:rPr>
              <a:t>Hemoglobin H</a:t>
            </a:r>
            <a:r>
              <a:rPr lang="en-US" dirty="0" smtClean="0"/>
              <a:t> (</a:t>
            </a:r>
            <a:r>
              <a:rPr lang="el-GR" dirty="0" smtClean="0"/>
              <a:t>β</a:t>
            </a:r>
            <a:r>
              <a:rPr lang="el-GR" baseline="-25000" dirty="0" smtClean="0"/>
              <a:t>4</a:t>
            </a:r>
            <a:r>
              <a:rPr lang="el-GR" dirty="0" smtClean="0"/>
              <a:t>) - </a:t>
            </a:r>
            <a:r>
              <a:rPr lang="en-US" dirty="0" smtClean="0"/>
              <a:t>A variant form of hemoglobin, formed by a tetramer of </a:t>
            </a:r>
            <a:r>
              <a:rPr lang="el-GR" dirty="0" smtClean="0"/>
              <a:t>β </a:t>
            </a:r>
            <a:r>
              <a:rPr lang="en-US" dirty="0" smtClean="0"/>
              <a:t>chains, which may be present in variants of </a:t>
            </a:r>
            <a:r>
              <a:rPr lang="el-GR" dirty="0" smtClean="0"/>
              <a:t>α </a:t>
            </a:r>
            <a:r>
              <a:rPr lang="en-US" dirty="0" err="1" smtClean="0">
                <a:hlinkClick r:id="rId2" action="ppaction://hlinkfile" tooltip="Thalassemia"/>
              </a:rPr>
              <a:t>thalassemia</a:t>
            </a:r>
            <a:r>
              <a:rPr lang="en-US" dirty="0" smtClean="0"/>
              <a:t>. </a:t>
            </a:r>
          </a:p>
          <a:p>
            <a:r>
              <a:rPr lang="en-US" dirty="0" smtClean="0">
                <a:hlinkClick r:id="rId3" action="ppaction://hlinkfile" tooltip="Hemoglobin Barts"/>
              </a:rPr>
              <a:t>Hemoglobin </a:t>
            </a:r>
            <a:r>
              <a:rPr lang="en-US" dirty="0" err="1" smtClean="0">
                <a:hlinkClick r:id="rId3" action="ppaction://hlinkfile" tooltip="Hemoglobin Barts"/>
              </a:rPr>
              <a:t>Barts</a:t>
            </a:r>
            <a:r>
              <a:rPr lang="en-US" dirty="0" smtClean="0"/>
              <a:t> (</a:t>
            </a:r>
            <a:r>
              <a:rPr lang="el-GR" dirty="0" smtClean="0"/>
              <a:t>γ</a:t>
            </a:r>
            <a:r>
              <a:rPr lang="el-GR" baseline="-25000" dirty="0" smtClean="0"/>
              <a:t>4</a:t>
            </a:r>
            <a:r>
              <a:rPr lang="el-GR" dirty="0" smtClean="0"/>
              <a:t>) - </a:t>
            </a:r>
            <a:r>
              <a:rPr lang="en-US" dirty="0" smtClean="0"/>
              <a:t>A variant form of hemoglobin, formed by a tetramer of </a:t>
            </a:r>
            <a:r>
              <a:rPr lang="el-GR" dirty="0" smtClean="0"/>
              <a:t>γ </a:t>
            </a:r>
            <a:r>
              <a:rPr lang="en-US" dirty="0" smtClean="0"/>
              <a:t>chains, which may be present in variants of </a:t>
            </a:r>
            <a:r>
              <a:rPr lang="el-GR" dirty="0" smtClean="0"/>
              <a:t>α </a:t>
            </a:r>
            <a:r>
              <a:rPr lang="en-US" dirty="0" err="1" smtClean="0">
                <a:hlinkClick r:id="rId2" action="ppaction://hlinkfile" tooltip="Thalassemia"/>
              </a:rPr>
              <a:t>thalassemia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CC00"/>
                </a:solidFill>
              </a:rPr>
              <a:t>Hemoglobin S </a:t>
            </a:r>
            <a:r>
              <a:rPr lang="en-US" dirty="0" smtClean="0"/>
              <a:t>(</a:t>
            </a:r>
            <a:r>
              <a:rPr lang="el-GR" dirty="0" smtClean="0"/>
              <a:t>α</a:t>
            </a:r>
            <a:r>
              <a:rPr lang="el-GR" baseline="-25000" dirty="0" smtClean="0"/>
              <a:t>2</a:t>
            </a:r>
            <a:r>
              <a:rPr lang="el-GR" dirty="0" smtClean="0"/>
              <a:t>β</a:t>
            </a:r>
            <a:r>
              <a:rPr lang="en-US" baseline="30000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 - A variant form of hemoglobin found in people with </a:t>
            </a:r>
            <a:r>
              <a:rPr lang="en-US" dirty="0" smtClean="0">
                <a:hlinkClick r:id="rId2" action="ppaction://hlinkfile" tooltip="Sickle cell disease"/>
              </a:rPr>
              <a:t>sickle cell disease</a:t>
            </a:r>
            <a:r>
              <a:rPr lang="en-US" dirty="0" smtClean="0"/>
              <a:t>. There is a variation in the </a:t>
            </a:r>
            <a:r>
              <a:rPr lang="el-GR" dirty="0" smtClean="0"/>
              <a:t>β-</a:t>
            </a:r>
            <a:r>
              <a:rPr lang="en-US" dirty="0" smtClean="0"/>
              <a:t>chain gene, causing a change in the properties of hemoglobin which results in </a:t>
            </a:r>
            <a:r>
              <a:rPr lang="en-US" dirty="0" err="1" smtClean="0"/>
              <a:t>sickling</a:t>
            </a:r>
            <a:r>
              <a:rPr lang="en-US" dirty="0" smtClean="0"/>
              <a:t> of red blood cells.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CC00"/>
                </a:solidFill>
              </a:rPr>
              <a:t>Hemoglobin AS </a:t>
            </a:r>
            <a:r>
              <a:rPr lang="en-US" dirty="0" smtClean="0"/>
              <a:t>- A heterozygous form causing </a:t>
            </a:r>
            <a:r>
              <a:rPr lang="en-US" dirty="0" smtClean="0">
                <a:hlinkClick r:id="rId2" action="ppaction://hlinkfile" tooltip="Sickle cell trait"/>
              </a:rPr>
              <a:t>Sickle cell trait</a:t>
            </a:r>
            <a:r>
              <a:rPr lang="en-US" dirty="0" smtClean="0"/>
              <a:t> with one adult gene and one </a:t>
            </a:r>
            <a:r>
              <a:rPr lang="en-US" dirty="0" smtClean="0">
                <a:hlinkClick r:id="rId3" action="ppaction://hlinkfile" tooltip="Sickle cell disease"/>
              </a:rPr>
              <a:t>sickle cell disease</a:t>
            </a:r>
            <a:r>
              <a:rPr lang="en-US" dirty="0" smtClean="0"/>
              <a:t> gene </a:t>
            </a:r>
          </a:p>
          <a:p>
            <a:endParaRPr lang="en-US" dirty="0" smtClean="0"/>
          </a:p>
          <a:p>
            <a:r>
              <a:rPr lang="en-US" dirty="0" smtClean="0"/>
              <a:t>Hemoglobin SC disease - Another heterozygous form with one sickle gene and another encoding </a:t>
            </a:r>
            <a:r>
              <a:rPr lang="en-US" dirty="0" smtClean="0">
                <a:hlinkClick r:id="rId4" action="ppaction://hlinkfile" tooltip="Hemoglobin C"/>
              </a:rPr>
              <a:t>Hemoglobin C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hlinkClick r:id="rId2" action="ppaction://hlinkfile" tooltip="Diabetes mellitus"/>
              </a:rPr>
              <a:t>diabetics</a:t>
            </a:r>
            <a:r>
              <a:rPr lang="en-US" dirty="0" smtClean="0"/>
              <a:t> whose glucose usually runs high, the percent </a:t>
            </a:r>
            <a:r>
              <a:rPr lang="en-US" dirty="0" err="1" smtClean="0"/>
              <a:t>Hb</a:t>
            </a:r>
            <a:r>
              <a:rPr lang="en-US" dirty="0" smtClean="0"/>
              <a:t> A</a:t>
            </a:r>
            <a:r>
              <a:rPr lang="en-US" baseline="-25000" dirty="0" smtClean="0"/>
              <a:t>1c</a:t>
            </a:r>
            <a:r>
              <a:rPr lang="en-US" dirty="0" smtClean="0"/>
              <a:t> also runs high. Because of the slow rate of </a:t>
            </a:r>
            <a:r>
              <a:rPr lang="en-US" dirty="0" err="1" smtClean="0"/>
              <a:t>Hb</a:t>
            </a:r>
            <a:r>
              <a:rPr lang="en-US" dirty="0" smtClean="0"/>
              <a:t> A combination with glucose, the </a:t>
            </a:r>
            <a:r>
              <a:rPr lang="en-US" dirty="0" err="1" smtClean="0"/>
              <a:t>Hb</a:t>
            </a:r>
            <a:r>
              <a:rPr lang="en-US" dirty="0" smtClean="0"/>
              <a:t> A</a:t>
            </a:r>
            <a:r>
              <a:rPr lang="en-US" baseline="-25000" dirty="0" smtClean="0"/>
              <a:t>1c</a:t>
            </a:r>
            <a:r>
              <a:rPr lang="en-US" dirty="0" smtClean="0"/>
              <a:t> percentage is representative of glucose level in the blood averaged over a longer time (the half-life of red blood cells, which is typically 50–55 days).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HEMOGLOBIN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Hemoglobin is the protein that carries oxygen from the lungs to the tissues and carries carbon dioxide from the tissues back to the lungs..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levels of </a:t>
            </a:r>
            <a:r>
              <a:rPr lang="en-US" dirty="0" err="1" smtClean="0"/>
              <a:t>glycosylated</a:t>
            </a:r>
            <a:r>
              <a:rPr lang="en-US" dirty="0" smtClean="0"/>
              <a:t> hemoglobin are tested to monitor the long-term control of the chronic disease of type 2 diabetes mellitus (Type2 DM). Poor control of Type2 DM results in high levels of </a:t>
            </a:r>
            <a:r>
              <a:rPr lang="en-US" dirty="0" err="1" smtClean="0"/>
              <a:t>glycosylated</a:t>
            </a:r>
            <a:r>
              <a:rPr lang="en-US" dirty="0" smtClean="0"/>
              <a:t> hemoglobin in the red blood cells.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normal reference range is approximately 4 %–5.9 %. Though difficult to obtain, values less than 7 % are recommended for people with Type 2 DM. Levels greater than 9 % are associated with poor control of diabetes and levels greater than 12 % are associated with very poor control.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Diabetics who keep their </a:t>
            </a:r>
            <a:r>
              <a:rPr lang="en-US" dirty="0" err="1" smtClean="0"/>
              <a:t>glycosylated</a:t>
            </a:r>
            <a:r>
              <a:rPr lang="en-US" dirty="0" smtClean="0"/>
              <a:t> hemoglobin levels close to 7 % have a much better chance of avoiding the complications that can sometimes accompany diabetes (than those whose levels are 8 % or higher).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Diagnostic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Hemoglobin concentration measurement is among the most commonly performed </a:t>
            </a:r>
            <a:r>
              <a:rPr lang="en-US" dirty="0" smtClean="0">
                <a:hlinkClick r:id="rId2" action="ppaction://hlinkfile" tooltip="Blood test"/>
              </a:rPr>
              <a:t>blood tests</a:t>
            </a:r>
            <a:r>
              <a:rPr lang="en-US" dirty="0" smtClean="0"/>
              <a:t>, usually as part of a </a:t>
            </a:r>
            <a:r>
              <a:rPr lang="en-US" dirty="0" smtClean="0">
                <a:hlinkClick r:id="rId3" action="ppaction://hlinkfile" tooltip="Complete blood count"/>
              </a:rPr>
              <a:t>complete blood count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Lippincott's Biochemistry</a:t>
            </a:r>
          </a:p>
          <a:p>
            <a:r>
              <a:rPr lang="en-US" smtClean="0"/>
              <a:t>Lecture notes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oxygen-carrying protein hemoglobin was discovered in 1840.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Hemoglobin's </a:t>
            </a:r>
            <a:r>
              <a:rPr lang="en-US" dirty="0" smtClean="0">
                <a:hlinkClick r:id="rId2" action="ppaction://hlinkfile" tooltip="Reversible oxygenation (page does not exist)"/>
              </a:rPr>
              <a:t>reversible oxygenation</a:t>
            </a:r>
            <a:r>
              <a:rPr lang="en-US" dirty="0" smtClean="0"/>
              <a:t> was described a few years later. </a:t>
            </a:r>
          </a:p>
          <a:p>
            <a:r>
              <a:rPr lang="en-US" dirty="0" smtClean="0"/>
              <a:t>In 1959 </a:t>
            </a:r>
            <a:r>
              <a:rPr lang="en-US" dirty="0" smtClean="0">
                <a:hlinkClick r:id="rId3" action="ppaction://hlinkfile" tooltip="Max Perutz"/>
              </a:rPr>
              <a:t>Max Perutz</a:t>
            </a:r>
            <a:r>
              <a:rPr lang="en-US" dirty="0" smtClean="0"/>
              <a:t> determined the molecular structure of hemoglobin by </a:t>
            </a:r>
            <a:r>
              <a:rPr lang="en-US" dirty="0" smtClean="0">
                <a:hlinkClick r:id="rId4" action="ppaction://hlinkfile" tooltip="X-ray crystallography"/>
              </a:rPr>
              <a:t>X-ray crystallography</a:t>
            </a:r>
            <a:r>
              <a:rPr lang="en-US" dirty="0" smtClean="0"/>
              <a:t>. This work resulted in his sharing with </a:t>
            </a:r>
            <a:r>
              <a:rPr lang="en-US" dirty="0" smtClean="0">
                <a:hlinkClick r:id="rId5" action="ppaction://hlinkfile" tooltip="John Kendrew"/>
              </a:rPr>
              <a:t>John Kendrew</a:t>
            </a:r>
            <a:r>
              <a:rPr lang="en-US" dirty="0" smtClean="0"/>
              <a:t> the 1962 </a:t>
            </a:r>
            <a:r>
              <a:rPr lang="en-US" dirty="0" smtClean="0">
                <a:hlinkClick r:id="rId6" action="ppaction://hlinkfile" tooltip="Nobel Prize in Chemistry"/>
              </a:rPr>
              <a:t>Nobel Prize in Chemis</a:t>
            </a:r>
            <a:r>
              <a:rPr lang="en-US" dirty="0" smtClean="0">
                <a:solidFill>
                  <a:srgbClr val="CCCC00"/>
                </a:solidFill>
              </a:rPr>
              <a:t>try.</a:t>
            </a:r>
            <a:endParaRPr lang="en-US" dirty="0">
              <a:solidFill>
                <a:srgbClr val="CC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HEMOGLOBIN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Hemoglobin molecule consists of four polypeptide chains: </a:t>
            </a:r>
          </a:p>
          <a:p>
            <a:r>
              <a:rPr lang="en-US" dirty="0" smtClean="0"/>
              <a:t>Two </a:t>
            </a:r>
            <a:r>
              <a:rPr lang="en-US" dirty="0" smtClean="0">
                <a:solidFill>
                  <a:srgbClr val="FFFF00"/>
                </a:solidFill>
              </a:rPr>
              <a:t>alpha chains</a:t>
            </a:r>
            <a:r>
              <a:rPr lang="en-US" dirty="0" smtClean="0"/>
              <a:t>, each with </a:t>
            </a:r>
            <a:r>
              <a:rPr lang="en-US" dirty="0" smtClean="0">
                <a:solidFill>
                  <a:srgbClr val="FFFF00"/>
                </a:solidFill>
              </a:rPr>
              <a:t>141 </a:t>
            </a:r>
            <a:r>
              <a:rPr lang="en-US" dirty="0" smtClean="0"/>
              <a:t>amino acids and </a:t>
            </a:r>
          </a:p>
          <a:p>
            <a:r>
              <a:rPr lang="en-US" dirty="0" smtClean="0"/>
              <a:t>Two </a:t>
            </a:r>
            <a:r>
              <a:rPr lang="en-US" dirty="0" smtClean="0">
                <a:solidFill>
                  <a:srgbClr val="FFFF00"/>
                </a:solidFill>
              </a:rPr>
              <a:t>beta chains</a:t>
            </a:r>
            <a:r>
              <a:rPr lang="en-US" dirty="0" smtClean="0"/>
              <a:t>, each with </a:t>
            </a:r>
            <a:r>
              <a:rPr lang="en-US" dirty="0" smtClean="0">
                <a:solidFill>
                  <a:srgbClr val="FFFF00"/>
                </a:solidFill>
              </a:rPr>
              <a:t>146</a:t>
            </a:r>
            <a:r>
              <a:rPr lang="en-US" dirty="0" smtClean="0"/>
              <a:t> amino acids.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</a:t>
            </a:r>
            <a:r>
              <a:rPr lang="el-GR" dirty="0" smtClean="0"/>
              <a:t>α</a:t>
            </a:r>
            <a:r>
              <a:rPr lang="en-US" dirty="0" smtClean="0"/>
              <a:t> and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globin</a:t>
            </a:r>
            <a:r>
              <a:rPr lang="en-US" dirty="0" smtClean="0"/>
              <a:t> chains contain primarily </a:t>
            </a:r>
            <a:r>
              <a:rPr lang="el-GR" dirty="0" smtClean="0">
                <a:solidFill>
                  <a:srgbClr val="FFFF00"/>
                </a:solidFill>
              </a:rPr>
              <a:t>α</a:t>
            </a:r>
            <a:r>
              <a:rPr lang="en-US" dirty="0" smtClean="0">
                <a:solidFill>
                  <a:srgbClr val="FFFF00"/>
                </a:solidFill>
              </a:rPr>
              <a:t> helix secondary structure </a:t>
            </a:r>
            <a:r>
              <a:rPr lang="en-US" dirty="0" smtClean="0"/>
              <a:t>with no </a:t>
            </a:r>
            <a:r>
              <a:rPr lang="el-GR" dirty="0" smtClean="0"/>
              <a:t>β</a:t>
            </a:r>
            <a:r>
              <a:rPr lang="en-US" dirty="0" smtClean="0"/>
              <a:t> sheets.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l-GR" dirty="0" smtClean="0"/>
              <a:t>α</a:t>
            </a:r>
            <a:r>
              <a:rPr lang="en-US" dirty="0" smtClean="0"/>
              <a:t> or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globin</a:t>
            </a:r>
            <a:r>
              <a:rPr lang="en-US" dirty="0" smtClean="0"/>
              <a:t> chain folds into 8 </a:t>
            </a:r>
            <a:r>
              <a:rPr lang="el-GR" dirty="0" smtClean="0"/>
              <a:t>α</a:t>
            </a:r>
            <a:r>
              <a:rPr lang="en-US" dirty="0" smtClean="0"/>
              <a:t> -  helical segments (A-H) which, in turn, fold to form </a:t>
            </a:r>
            <a:r>
              <a:rPr lang="en-US" dirty="0" smtClean="0">
                <a:solidFill>
                  <a:srgbClr val="FFFF00"/>
                </a:solidFill>
              </a:rPr>
              <a:t>globular tertiary structures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folded helices form a pocket that holds the working part of each chain, the </a:t>
            </a:r>
            <a:r>
              <a:rPr lang="en-US" dirty="0" err="1" smtClean="0">
                <a:solidFill>
                  <a:srgbClr val="FFFF00"/>
                </a:solidFill>
              </a:rPr>
              <a:t>heme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B5394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284</TotalTime>
  <Words>1193</Words>
  <Application>Microsoft Office PowerPoint</Application>
  <PresentationFormat>On-screen Show (4:3)</PresentationFormat>
  <Paragraphs>153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Apex</vt:lpstr>
      <vt:lpstr>HEMOGLOBIN</vt:lpstr>
      <vt:lpstr>HEME PROTEINS</vt:lpstr>
      <vt:lpstr>GLOBULAR HEME PROTEINS</vt:lpstr>
      <vt:lpstr>HEMOGLOBIN</vt:lpstr>
      <vt:lpstr>Slide 5</vt:lpstr>
      <vt:lpstr>Slide 6</vt:lpstr>
      <vt:lpstr>STRUCTURE OF HEMOGLOBIN</vt:lpstr>
      <vt:lpstr>Slide 8</vt:lpstr>
      <vt:lpstr>Slide 9</vt:lpstr>
      <vt:lpstr>Slide 10</vt:lpstr>
      <vt:lpstr>Slide 11</vt:lpstr>
      <vt:lpstr>Quaternary structure of Hb</vt:lpstr>
      <vt:lpstr>PORPHYRIN METABOLISM</vt:lpstr>
      <vt:lpstr>Slide 14</vt:lpstr>
      <vt:lpstr>Slide 15</vt:lpstr>
      <vt:lpstr>Slide 16</vt:lpstr>
      <vt:lpstr>Structure of Porphyrins</vt:lpstr>
      <vt:lpstr>Slide 18</vt:lpstr>
      <vt:lpstr>Slide 19</vt:lpstr>
      <vt:lpstr>Slide 20</vt:lpstr>
      <vt:lpstr>STEPS OF SYNTHESIS OF HEME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Types in humans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Diagnostic uses</vt:lpstr>
      <vt:lpstr>Learning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HEMOGLOBIN</dc:title>
  <dc:creator>Windows User</dc:creator>
  <cp:lastModifiedBy>Windows User</cp:lastModifiedBy>
  <cp:revision>77</cp:revision>
  <dcterms:created xsi:type="dcterms:W3CDTF">2010-03-13T06:26:32Z</dcterms:created>
  <dcterms:modified xsi:type="dcterms:W3CDTF">2010-03-24T14:05:40Z</dcterms:modified>
</cp:coreProperties>
</file>